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  <p:embeddedFont>
      <p:font typeface="Inter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">
          <p15:clr>
            <a:srgbClr val="747775"/>
          </p15:clr>
        </p15:guide>
        <p15:guide id="2" pos="10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 orient="horz"/>
        <p:guide pos="10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33" Type="http://schemas.openxmlformats.org/officeDocument/2006/relationships/font" Target="fonts/InterMedium-regular.fntdata"/><Relationship Id="rId10" Type="http://schemas.openxmlformats.org/officeDocument/2006/relationships/slide" Target="slides/slide5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InterMedium-italic.fntdata"/><Relationship Id="rId12" Type="http://schemas.openxmlformats.org/officeDocument/2006/relationships/slide" Target="slides/slide7.xml"/><Relationship Id="rId34" Type="http://schemas.openxmlformats.org/officeDocument/2006/relationships/font" Target="fonts/Inter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Inter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b770f7ca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6b770f7c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2b305dc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82b305dc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2b305dca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2b305dca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849171585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84917158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2b305dca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82b305dc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d9dcd0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d9dcd0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84917158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84917158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201651d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201651d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2c75726f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2c75726f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2c75726f2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2c75726f2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2c75726f2_2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2c75726f2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2c75726f2_2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82c75726f2_2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2d5d6c4a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2d5d6c4a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b305dc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82b305dc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4917158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84917158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9125" y="-62275"/>
            <a:ext cx="9229200" cy="5219400"/>
          </a:xfrm>
          <a:prstGeom prst="rect">
            <a:avLst/>
          </a:prstGeom>
          <a:gradFill>
            <a:gsLst>
              <a:gs pos="0">
                <a:schemeClr val="dk1"/>
              </a:gs>
              <a:gs pos="42000">
                <a:srgbClr val="015D90"/>
              </a:gs>
              <a:gs pos="74000">
                <a:schemeClr val="accent6"/>
              </a:gs>
              <a:gs pos="95000">
                <a:srgbClr val="04C0A7"/>
              </a:gs>
              <a:gs pos="100000">
                <a:schemeClr val="accent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9000"/>
          </a:blip>
          <a:srcRect b="7182" l="51019" r="3974" t="7002"/>
          <a:stretch/>
        </p:blipFill>
        <p:spPr>
          <a:xfrm>
            <a:off x="0" y="-301263"/>
            <a:ext cx="3013374" cy="57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970350" y="3850050"/>
            <a:ext cx="59691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Inter"/>
              <a:buNone/>
              <a:defRPr b="1" sz="3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971439" y="3413650"/>
            <a:ext cx="3454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>
            <a:off x="361750" y="4545500"/>
            <a:ext cx="222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Please do not copy without permission. © ALX 2024.</a:t>
            </a:r>
            <a:endParaRPr sz="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9839" l="8805" r="51916" t="9573"/>
          <a:stretch/>
        </p:blipFill>
        <p:spPr>
          <a:xfrm>
            <a:off x="436950" y="3413650"/>
            <a:ext cx="495025" cy="10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8" name="Google Shape;108;p1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|</a:t>
            </a:r>
            <a:endParaRPr sz="5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b="1"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5" name="Google Shape;115;p15"/>
          <p:cNvSpPr txBox="1"/>
          <p:nvPr>
            <p:ph idx="3" type="body"/>
          </p:nvPr>
        </p:nvSpPr>
        <p:spPr>
          <a:xfrm>
            <a:off x="3970550" y="319675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6" name="Google Shape;116;p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15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10100" y="24806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5" name="Google Shape;125;p1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17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17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17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5" name="Google Shape;135;p1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1" name="Google Shape;141;p1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2" name="Google Shape;142;p18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8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9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19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2" name="Google Shape;152;p1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20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0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20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0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20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4" name="Google Shape;164;p2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1" name="Google Shape;171;p2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72" name="Google Shape;172;p21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1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1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21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21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1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1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9" name="Google Shape;179;p21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22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2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" name="Google Shape;187;p22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22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2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1" name="Google Shape;191;p2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2" name="Google Shape;192;p22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2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9" name="Google Shape;199;p23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23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01" name="Google Shape;201;p2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2" name="Google Shape;202;p23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23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23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5" name="Google Shape;205;p23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23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7" name="Google Shape;207;p23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p23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9" name="Google Shape;209;p23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0" name="Google Shape;210;p23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23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8" name="Google Shape;218;p24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24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4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_4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24771" l="49054" r="0" t="24766"/>
          <a:stretch/>
        </p:blipFill>
        <p:spPr>
          <a:xfrm flipH="1">
            <a:off x="6223099" y="0"/>
            <a:ext cx="29209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24771" l="49054" r="0" t="24766"/>
          <a:stretch/>
        </p:blipFill>
        <p:spPr>
          <a:xfrm flipH="1">
            <a:off x="6223099" y="0"/>
            <a:ext cx="29209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b="24771" l="49054" r="0" t="24766"/>
          <a:stretch/>
        </p:blipFill>
        <p:spPr>
          <a:xfrm flipH="1">
            <a:off x="6223099" y="0"/>
            <a:ext cx="29209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60964" y="40380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4.png"/><Relationship Id="rId10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0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17.png"/><Relationship Id="rId8" Type="http://schemas.openxmlformats.org/officeDocument/2006/relationships/image" Target="../media/image5.png"/><Relationship Id="rId10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Relationship Id="rId10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ctrTitle"/>
          </p:nvPr>
        </p:nvSpPr>
        <p:spPr>
          <a:xfrm>
            <a:off x="970350" y="3850050"/>
            <a:ext cx="59691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the journey</a:t>
            </a:r>
            <a:endParaRPr/>
          </a:p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971439" y="3413650"/>
            <a:ext cx="34542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6"/>
          <p:cNvSpPr/>
          <p:nvPr/>
        </p:nvSpPr>
        <p:spPr>
          <a:xfrm>
            <a:off x="3320700" y="1356925"/>
            <a:ext cx="5388900" cy="303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00" y="1280702"/>
            <a:ext cx="5388902" cy="303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2" name="Google Shape;692;p3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Project instructions format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3" name="Google Shape;693;p3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3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p36"/>
          <p:cNvSpPr txBox="1"/>
          <p:nvPr>
            <p:ph idx="1" type="body"/>
          </p:nvPr>
        </p:nvSpPr>
        <p:spPr>
          <a:xfrm>
            <a:off x="361750" y="1046025"/>
            <a:ext cx="2687400" cy="1797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These </a:t>
            </a:r>
            <a:r>
              <a:rPr b="1" lang="en">
                <a:solidFill>
                  <a:schemeClr val="lt1"/>
                </a:solidFill>
              </a:rPr>
              <a:t>status icons</a:t>
            </a:r>
            <a:r>
              <a:rPr lang="en">
                <a:solidFill>
                  <a:schemeClr val="lt1"/>
                </a:solidFill>
              </a:rPr>
              <a:t> indicate progress. As we </a:t>
            </a:r>
            <a:r>
              <a:rPr b="1" lang="en">
                <a:solidFill>
                  <a:schemeClr val="lt1"/>
                </a:solidFill>
              </a:rPr>
              <a:t>complete</a:t>
            </a:r>
            <a:r>
              <a:rPr lang="en">
                <a:solidFill>
                  <a:schemeClr val="lt1"/>
                </a:solidFill>
              </a:rPr>
              <a:t> sections, the status icons turn </a:t>
            </a:r>
            <a:r>
              <a:rPr b="1" lang="en">
                <a:solidFill>
                  <a:schemeClr val="lt1"/>
                </a:solidFill>
              </a:rPr>
              <a:t>green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b="1" lang="en">
                <a:solidFill>
                  <a:schemeClr val="lt1"/>
                </a:solidFill>
              </a:rPr>
              <a:t>current task</a:t>
            </a:r>
            <a:r>
              <a:rPr lang="en">
                <a:solidFill>
                  <a:schemeClr val="lt1"/>
                </a:solidFill>
              </a:rPr>
              <a:t> we’re working on is shown in </a:t>
            </a:r>
            <a:r>
              <a:rPr b="1" lang="en">
                <a:solidFill>
                  <a:schemeClr val="lt1"/>
                </a:solidFill>
              </a:rPr>
              <a:t>blue</a:t>
            </a:r>
            <a:r>
              <a:rPr lang="en">
                <a:solidFill>
                  <a:schemeClr val="lt1"/>
                </a:solidFill>
              </a:rPr>
              <a:t>, and tasks yet to come are still in red.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3396900" y="1643250"/>
            <a:ext cx="970800" cy="1632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7" name="Google Shape;697;p36"/>
          <p:cNvCxnSpPr>
            <a:stCxn id="696" idx="1"/>
            <a:endCxn id="695" idx="3"/>
          </p:cNvCxnSpPr>
          <p:nvPr/>
        </p:nvCxnSpPr>
        <p:spPr>
          <a:xfrm rot="10800000">
            <a:off x="3049200" y="1944900"/>
            <a:ext cx="347700" cy="5148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36"/>
          <p:cNvSpPr/>
          <p:nvPr/>
        </p:nvSpPr>
        <p:spPr>
          <a:xfrm>
            <a:off x="3674950" y="4097600"/>
            <a:ext cx="404100" cy="181500"/>
          </a:xfrm>
          <a:prstGeom prst="rect">
            <a:avLst/>
          </a:prstGeom>
          <a:solidFill>
            <a:srgbClr val="F1F2F4"/>
          </a:solidFill>
          <a:ln cap="flat" cmpd="sng" w="9525">
            <a:solidFill>
              <a:srgbClr val="F1F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9" name="Google Shape;6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65" y="411725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7"/>
          <p:cNvSpPr/>
          <p:nvPr/>
        </p:nvSpPr>
        <p:spPr>
          <a:xfrm>
            <a:off x="3324150" y="1356900"/>
            <a:ext cx="5388900" cy="303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00" y="1280702"/>
            <a:ext cx="5388902" cy="303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6" name="Google Shape;706;p3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Project instructions format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37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8" name="Google Shape;708;p3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9" name="Google Shape;709;p37"/>
          <p:cNvSpPr txBox="1"/>
          <p:nvPr>
            <p:ph idx="1" type="body"/>
          </p:nvPr>
        </p:nvSpPr>
        <p:spPr>
          <a:xfrm>
            <a:off x="362500" y="2337913"/>
            <a:ext cx="2687400" cy="794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The s</a:t>
            </a:r>
            <a:r>
              <a:rPr b="1" lang="en"/>
              <a:t>tory</a:t>
            </a:r>
            <a:r>
              <a:rPr lang="en"/>
              <a:t>, </a:t>
            </a:r>
            <a:r>
              <a:rPr b="1" lang="en"/>
              <a:t>tasks</a:t>
            </a:r>
            <a:r>
              <a:rPr lang="en"/>
              <a:t>, </a:t>
            </a:r>
            <a:r>
              <a:rPr b="1" lang="en"/>
              <a:t>code blocks</a:t>
            </a:r>
            <a:r>
              <a:rPr lang="en"/>
              <a:t>,</a:t>
            </a:r>
            <a:r>
              <a:rPr lang="en"/>
              <a:t> and </a:t>
            </a:r>
            <a:r>
              <a:rPr b="1" lang="en"/>
              <a:t>query results</a:t>
            </a:r>
            <a:r>
              <a:rPr lang="en"/>
              <a:t> are shared by Chidi in this space.</a:t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4480800" y="1641175"/>
            <a:ext cx="3808200" cy="2187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1" name="Google Shape;711;p37"/>
          <p:cNvCxnSpPr>
            <a:stCxn id="710" idx="1"/>
            <a:endCxn id="709" idx="3"/>
          </p:cNvCxnSpPr>
          <p:nvPr/>
        </p:nvCxnSpPr>
        <p:spPr>
          <a:xfrm flipH="1">
            <a:off x="3049800" y="2734975"/>
            <a:ext cx="14310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7"/>
          <p:cNvSpPr/>
          <p:nvPr/>
        </p:nvSpPr>
        <p:spPr>
          <a:xfrm>
            <a:off x="3674950" y="4097600"/>
            <a:ext cx="404100" cy="181500"/>
          </a:xfrm>
          <a:prstGeom prst="rect">
            <a:avLst/>
          </a:prstGeom>
          <a:solidFill>
            <a:srgbClr val="F1F2F4"/>
          </a:solidFill>
          <a:ln cap="flat" cmpd="sng" w="9525">
            <a:solidFill>
              <a:srgbClr val="F1F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3" name="Google Shape;7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65" y="411725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8"/>
          <p:cNvSpPr/>
          <p:nvPr/>
        </p:nvSpPr>
        <p:spPr>
          <a:xfrm>
            <a:off x="3324150" y="1356525"/>
            <a:ext cx="5388900" cy="303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00" y="1280702"/>
            <a:ext cx="5388902" cy="303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0" name="Google Shape;720;p3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Project instructions format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1" name="Google Shape;721;p3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2" name="Google Shape;722;p3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8002650" y="3278250"/>
            <a:ext cx="287400" cy="119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8"/>
          <p:cNvSpPr/>
          <p:nvPr/>
        </p:nvSpPr>
        <p:spPr>
          <a:xfrm>
            <a:off x="361150" y="3253400"/>
            <a:ext cx="2688600" cy="118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timestamps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on these messages are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unique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 We can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reference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these like page numbers when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collaborating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or when asking questions.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5" name="Google Shape;725;p38"/>
          <p:cNvCxnSpPr>
            <a:stCxn id="723" idx="2"/>
            <a:endCxn id="724" idx="3"/>
          </p:cNvCxnSpPr>
          <p:nvPr/>
        </p:nvCxnSpPr>
        <p:spPr>
          <a:xfrm rot="5400000">
            <a:off x="5374200" y="1072800"/>
            <a:ext cx="447600" cy="50967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38"/>
          <p:cNvSpPr/>
          <p:nvPr/>
        </p:nvSpPr>
        <p:spPr>
          <a:xfrm>
            <a:off x="3674950" y="4097600"/>
            <a:ext cx="404100" cy="181500"/>
          </a:xfrm>
          <a:prstGeom prst="rect">
            <a:avLst/>
          </a:prstGeom>
          <a:solidFill>
            <a:srgbClr val="F1F2F4"/>
          </a:solidFill>
          <a:ln cap="flat" cmpd="sng" w="9525">
            <a:solidFill>
              <a:srgbClr val="F1F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7" name="Google Shape;7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65" y="411725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/>
          <p:nvPr/>
        </p:nvSpPr>
        <p:spPr>
          <a:xfrm>
            <a:off x="3324150" y="1356525"/>
            <a:ext cx="5388900" cy="303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00" y="1280702"/>
            <a:ext cx="5388902" cy="303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4" name="Google Shape;734;p3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Format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3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6" name="Google Shape;736;p3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39"/>
          <p:cNvSpPr/>
          <p:nvPr/>
        </p:nvSpPr>
        <p:spPr>
          <a:xfrm>
            <a:off x="4480800" y="1630203"/>
            <a:ext cx="3808200" cy="606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9"/>
          <p:cNvSpPr txBox="1"/>
          <p:nvPr>
            <p:ph idx="1" type="body"/>
          </p:nvPr>
        </p:nvSpPr>
        <p:spPr>
          <a:xfrm>
            <a:off x="360000" y="2413550"/>
            <a:ext cx="2687400" cy="2376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b="1" lang="en">
                <a:solidFill>
                  <a:schemeClr val="lt1"/>
                </a:solidFill>
              </a:rPr>
              <a:t>story</a:t>
            </a:r>
            <a:r>
              <a:rPr lang="en">
                <a:solidFill>
                  <a:schemeClr val="lt1"/>
                </a:solidFill>
              </a:rPr>
              <a:t> of Maji Ndogo’s struggle is told in </a:t>
            </a:r>
            <a:r>
              <a:rPr b="1" lang="en">
                <a:solidFill>
                  <a:schemeClr val="lt1"/>
                </a:solidFill>
              </a:rPr>
              <a:t>grey chat bubbles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</a:t>
            </a:r>
            <a:r>
              <a:rPr b="1" lang="en">
                <a:solidFill>
                  <a:schemeClr val="lt1"/>
                </a:solidFill>
              </a:rPr>
              <a:t>tasks</a:t>
            </a:r>
            <a:r>
              <a:rPr lang="en">
                <a:solidFill>
                  <a:schemeClr val="lt1"/>
                </a:solidFill>
              </a:rPr>
              <a:t> we should do are </a:t>
            </a:r>
            <a:r>
              <a:rPr b="1" lang="en">
                <a:solidFill>
                  <a:schemeClr val="lt1"/>
                </a:solidFill>
              </a:rPr>
              <a:t>highlighted in dark blue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These are the queries we need to create to get the result sets Chidi shares throughout the project. 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39" name="Google Shape;739;p39"/>
          <p:cNvCxnSpPr>
            <a:stCxn id="737" idx="1"/>
            <a:endCxn id="738" idx="0"/>
          </p:cNvCxnSpPr>
          <p:nvPr/>
        </p:nvCxnSpPr>
        <p:spPr>
          <a:xfrm flipH="1">
            <a:off x="1703700" y="1933503"/>
            <a:ext cx="2777100" cy="4800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39"/>
          <p:cNvSpPr/>
          <p:nvPr/>
        </p:nvSpPr>
        <p:spPr>
          <a:xfrm>
            <a:off x="3674950" y="4097600"/>
            <a:ext cx="404100" cy="181500"/>
          </a:xfrm>
          <a:prstGeom prst="rect">
            <a:avLst/>
          </a:prstGeom>
          <a:solidFill>
            <a:srgbClr val="F1F2F4"/>
          </a:solidFill>
          <a:ln cap="flat" cmpd="sng" w="9525">
            <a:solidFill>
              <a:srgbClr val="F1F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1" name="Google Shape;7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65" y="411725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0"/>
          <p:cNvSpPr/>
          <p:nvPr/>
        </p:nvSpPr>
        <p:spPr>
          <a:xfrm>
            <a:off x="4661700" y="1131042"/>
            <a:ext cx="4035000" cy="35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SQL queries in MySQL Jupyter notebooks</a:t>
            </a:r>
            <a:endParaRPr/>
          </a:p>
        </p:txBody>
      </p:sp>
      <p:sp>
        <p:nvSpPr>
          <p:cNvPr id="748" name="Google Shape;748;p4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749" name="Google Shape;749;p40"/>
          <p:cNvSpPr txBox="1"/>
          <p:nvPr>
            <p:ph idx="1" type="body"/>
          </p:nvPr>
        </p:nvSpPr>
        <p:spPr>
          <a:xfrm>
            <a:off x="361750" y="1044800"/>
            <a:ext cx="4119600" cy="794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Jupyter notebooks offer an </a:t>
            </a:r>
            <a:r>
              <a:rPr b="1" lang="en"/>
              <a:t>interactive environment </a:t>
            </a:r>
            <a:r>
              <a:rPr lang="en"/>
              <a:t>that's perfect for </a:t>
            </a:r>
            <a:r>
              <a:rPr b="1" lang="en"/>
              <a:t>data projects</a:t>
            </a:r>
            <a:r>
              <a:rPr lang="en"/>
              <a:t>, especially when working with SQL databases. </a:t>
            </a:r>
            <a:endParaRPr/>
          </a:p>
        </p:txBody>
      </p:sp>
      <p:sp>
        <p:nvSpPr>
          <p:cNvPr id="750" name="Google Shape;750;p4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939" y="1044800"/>
            <a:ext cx="4035061" cy="35028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2" name="Google Shape;752;p40"/>
          <p:cNvSpPr txBox="1"/>
          <p:nvPr/>
        </p:nvSpPr>
        <p:spPr>
          <a:xfrm>
            <a:off x="361750" y="1995133"/>
            <a:ext cx="4119600" cy="58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can write SQL queries, execute them, and store the results of those queries –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 in one place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3" name="Google Shape;753;p40"/>
          <p:cNvSpPr txBox="1"/>
          <p:nvPr/>
        </p:nvSpPr>
        <p:spPr>
          <a:xfrm>
            <a:off x="361750" y="2733067"/>
            <a:ext cx="4119600" cy="79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can create notebooks in Jupyter to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organize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our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summarize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our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findings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make some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notes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store results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so that we can reference them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later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4" name="Google Shape;754;p40"/>
          <p:cNvSpPr txBox="1"/>
          <p:nvPr/>
        </p:nvSpPr>
        <p:spPr>
          <a:xfrm>
            <a:off x="361750" y="3683400"/>
            <a:ext cx="4119600" cy="79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 example notebook is available for Part 1, but we encourage you to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these on your own 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the rest of the project.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1"/>
          <p:cNvSpPr/>
          <p:nvPr/>
        </p:nvSpPr>
        <p:spPr>
          <a:xfrm>
            <a:off x="670175" y="2795600"/>
            <a:ext cx="4908300" cy="6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670175" y="1915550"/>
            <a:ext cx="4908300" cy="6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656325" y="1044825"/>
            <a:ext cx="4908300" cy="6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41"/>
          <p:cNvPicPr preferRelativeResize="0"/>
          <p:nvPr/>
        </p:nvPicPr>
        <p:blipFill rotWithShape="1">
          <a:blip r:embed="rId3">
            <a:alphaModFix/>
          </a:blip>
          <a:srcRect b="11933" l="0" r="0" t="7219"/>
          <a:stretch/>
        </p:blipFill>
        <p:spPr>
          <a:xfrm>
            <a:off x="5578475" y="0"/>
            <a:ext cx="356552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main goal</a:t>
            </a:r>
            <a:endParaRPr/>
          </a:p>
        </p:txBody>
      </p:sp>
      <p:sp>
        <p:nvSpPr>
          <p:cNvPr id="764" name="Google Shape;764;p4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765" name="Google Shape;765;p4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41"/>
          <p:cNvSpPr txBox="1"/>
          <p:nvPr>
            <p:ph idx="1" type="body"/>
          </p:nvPr>
        </p:nvSpPr>
        <p:spPr>
          <a:xfrm>
            <a:off x="1054875" y="2772550"/>
            <a:ext cx="4378200" cy="75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Several points in this project will be challenging, so we should rely on each other to learn. If you get stuck, </a:t>
            </a:r>
            <a:r>
              <a:rPr b="1" lang="en" sz="1100"/>
              <a:t>reach out to your teammates</a:t>
            </a:r>
            <a:r>
              <a:rPr lang="en" sz="1100"/>
              <a:t> and ask for help.</a:t>
            </a:r>
            <a:endParaRPr sz="1100"/>
          </a:p>
        </p:txBody>
      </p:sp>
      <p:sp>
        <p:nvSpPr>
          <p:cNvPr id="767" name="Google Shape;767;p41"/>
          <p:cNvSpPr txBox="1"/>
          <p:nvPr/>
        </p:nvSpPr>
        <p:spPr>
          <a:xfrm>
            <a:off x="1054875" y="1016900"/>
            <a:ext cx="4378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make sure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we’re the ones standing out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an interview, we should be able to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solve any problem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we’re given using our SQL skills.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41"/>
          <p:cNvSpPr txBox="1"/>
          <p:nvPr/>
        </p:nvSpPr>
        <p:spPr>
          <a:xfrm>
            <a:off x="1054875" y="1987400"/>
            <a:ext cx="4378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Engaging with this project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fully will help you to do that! So forget about the marks, and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build your skills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SQL.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9" name="Google Shape;769;p41"/>
          <p:cNvGrpSpPr/>
          <p:nvPr/>
        </p:nvGrpSpPr>
        <p:grpSpPr>
          <a:xfrm>
            <a:off x="359994" y="1044809"/>
            <a:ext cx="692353" cy="692431"/>
            <a:chOff x="4523995" y="2080239"/>
            <a:chExt cx="778800" cy="778800"/>
          </a:xfrm>
        </p:grpSpPr>
        <p:sp>
          <p:nvSpPr>
            <p:cNvPr id="770" name="Google Shape;770;p41"/>
            <p:cNvSpPr/>
            <p:nvPr/>
          </p:nvSpPr>
          <p:spPr>
            <a:xfrm>
              <a:off x="4523995" y="2080239"/>
              <a:ext cx="778800" cy="778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1" name="Google Shape;77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2616" y="2131313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Google Shape;772;p41"/>
          <p:cNvGrpSpPr/>
          <p:nvPr/>
        </p:nvGrpSpPr>
        <p:grpSpPr>
          <a:xfrm>
            <a:off x="362546" y="2795617"/>
            <a:ext cx="692353" cy="692353"/>
            <a:chOff x="4661695" y="3647139"/>
            <a:chExt cx="778800" cy="778800"/>
          </a:xfrm>
        </p:grpSpPr>
        <p:sp>
          <p:nvSpPr>
            <p:cNvPr id="773" name="Google Shape;773;p41"/>
            <p:cNvSpPr/>
            <p:nvPr/>
          </p:nvSpPr>
          <p:spPr>
            <a:xfrm>
              <a:off x="4661695" y="3647139"/>
              <a:ext cx="778800" cy="778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4" name="Google Shape;774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2768" y="3698211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5" name="Google Shape;775;p41"/>
          <p:cNvGrpSpPr/>
          <p:nvPr/>
        </p:nvGrpSpPr>
        <p:grpSpPr>
          <a:xfrm>
            <a:off x="362527" y="1920256"/>
            <a:ext cx="692353" cy="692353"/>
            <a:chOff x="6097300" y="3971562"/>
            <a:chExt cx="778800" cy="778800"/>
          </a:xfrm>
        </p:grpSpPr>
        <p:sp>
          <p:nvSpPr>
            <p:cNvPr id="776" name="Google Shape;776;p41"/>
            <p:cNvSpPr/>
            <p:nvPr/>
          </p:nvSpPr>
          <p:spPr>
            <a:xfrm>
              <a:off x="6097300" y="3971562"/>
              <a:ext cx="778800" cy="778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7" name="Google Shape;77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45000" y="4022625"/>
              <a:ext cx="676656" cy="6766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8"/>
          <p:cNvGrpSpPr/>
          <p:nvPr/>
        </p:nvGrpSpPr>
        <p:grpSpPr>
          <a:xfrm>
            <a:off x="360005" y="2388648"/>
            <a:ext cx="5805295" cy="832202"/>
            <a:chOff x="360005" y="2388648"/>
            <a:chExt cx="5805295" cy="832202"/>
          </a:xfrm>
        </p:grpSpPr>
        <p:sp>
          <p:nvSpPr>
            <p:cNvPr id="250" name="Google Shape;250;p28"/>
            <p:cNvSpPr/>
            <p:nvPr/>
          </p:nvSpPr>
          <p:spPr>
            <a:xfrm>
              <a:off x="765300" y="2388650"/>
              <a:ext cx="5400000" cy="83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28"/>
            <p:cNvGrpSpPr/>
            <p:nvPr/>
          </p:nvGrpSpPr>
          <p:grpSpPr>
            <a:xfrm>
              <a:off x="360005" y="2388648"/>
              <a:ext cx="832070" cy="832070"/>
              <a:chOff x="4081511" y="2992812"/>
              <a:chExt cx="778800" cy="778800"/>
            </a:xfrm>
          </p:grpSpPr>
          <p:sp>
            <p:nvSpPr>
              <p:cNvPr id="252" name="Google Shape;252;p28"/>
              <p:cNvSpPr/>
              <p:nvPr/>
            </p:nvSpPr>
            <p:spPr>
              <a:xfrm>
                <a:off x="4081511" y="2992812"/>
                <a:ext cx="778800" cy="77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3" name="Google Shape;253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33875" y="3043747"/>
                <a:ext cx="676656" cy="6766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4" name="Google Shape;254;p28"/>
            <p:cNvSpPr/>
            <p:nvPr/>
          </p:nvSpPr>
          <p:spPr>
            <a:xfrm>
              <a:off x="1192075" y="2404550"/>
              <a:ext cx="4721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Completing this mission won't just make you adept at SQL; it will </a:t>
              </a:r>
              <a:r>
                <a:rPr b="1"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empower </a:t>
              </a:r>
              <a:r>
                <a:rPr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you to tackle complex challenges, equipping you with highly desirable skills.</a:t>
              </a:r>
              <a:endPara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768600" y="3411038"/>
            <a:ext cx="5400000" cy="8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8"/>
          <p:cNvGrpSpPr/>
          <p:nvPr/>
        </p:nvGrpSpPr>
        <p:grpSpPr>
          <a:xfrm>
            <a:off x="359992" y="3404000"/>
            <a:ext cx="5554383" cy="846267"/>
            <a:chOff x="359192" y="3928825"/>
            <a:chExt cx="5554383" cy="846267"/>
          </a:xfrm>
        </p:grpSpPr>
        <p:sp>
          <p:nvSpPr>
            <p:cNvPr id="257" name="Google Shape;257;p28"/>
            <p:cNvSpPr/>
            <p:nvPr/>
          </p:nvSpPr>
          <p:spPr>
            <a:xfrm>
              <a:off x="1191875" y="3928825"/>
              <a:ext cx="4721700" cy="8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Large parts of this project were generated using AI. All characters and places are fictional but purposely designed.</a:t>
              </a:r>
              <a:endPara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58" name="Google Shape;258;p28"/>
            <p:cNvGrpSpPr/>
            <p:nvPr/>
          </p:nvGrpSpPr>
          <p:grpSpPr>
            <a:xfrm>
              <a:off x="359192" y="3942892"/>
              <a:ext cx="832800" cy="832200"/>
              <a:chOff x="359192" y="3942892"/>
              <a:chExt cx="832800" cy="832200"/>
            </a:xfrm>
          </p:grpSpPr>
          <p:sp>
            <p:nvSpPr>
              <p:cNvPr id="259" name="Google Shape;259;p28"/>
              <p:cNvSpPr/>
              <p:nvPr/>
            </p:nvSpPr>
            <p:spPr>
              <a:xfrm>
                <a:off x="359192" y="3942892"/>
                <a:ext cx="832800" cy="832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0" name="Google Shape;260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13792" y="3997482"/>
                <a:ext cx="723599" cy="7230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61750" y="1044800"/>
            <a:ext cx="5554500" cy="1160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we'll step into is not unique to Maji Ndogo; it </a:t>
            </a:r>
            <a:r>
              <a:rPr b="1" lang="en"/>
              <a:t>mirrors real-world challenges</a:t>
            </a:r>
            <a:r>
              <a:rPr lang="en"/>
              <a:t> faced in many places across the globe.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Our mission is to help rejuvenate the drying </a:t>
            </a:r>
            <a:r>
              <a:rPr i="1" lang="en"/>
              <a:t>Mto wa Matumaini  </a:t>
            </a:r>
            <a:r>
              <a:rPr lang="en"/>
              <a:t>– T</a:t>
            </a:r>
            <a:r>
              <a:rPr lang="en"/>
              <a:t>he River of Hope—using a data-driven approach. </a:t>
            </a:r>
            <a:endParaRPr/>
          </a:p>
        </p:txBody>
      </p:sp>
      <p:sp>
        <p:nvSpPr>
          <p:cNvPr id="262" name="Google Shape;262;p2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Welcome to Maji Ndogo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2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900" y="-298875"/>
            <a:ext cx="3050100" cy="5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16475" y="995410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400" y="991813"/>
            <a:ext cx="93004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/>
          <p:nvPr/>
        </p:nvSpPr>
        <p:spPr>
          <a:xfrm>
            <a:off x="1707531" y="1840400"/>
            <a:ext cx="7029600" cy="2930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 rot="5400000">
            <a:off x="-51980" y="3544163"/>
            <a:ext cx="816425" cy="315850"/>
          </a:xfrm>
          <a:prstGeom prst="flowChartProcess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29"/>
          <p:cNvSpPr/>
          <p:nvPr/>
        </p:nvSpPr>
        <p:spPr>
          <a:xfrm rot="10800000">
            <a:off x="212115" y="1398759"/>
            <a:ext cx="297900" cy="2283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 rot="-8107177">
            <a:off x="62897" y="1211847"/>
            <a:ext cx="406446" cy="2921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9"/>
          <p:cNvGrpSpPr/>
          <p:nvPr/>
        </p:nvGrpSpPr>
        <p:grpSpPr>
          <a:xfrm rot="10800000">
            <a:off x="11000" y="1043373"/>
            <a:ext cx="510465" cy="592308"/>
            <a:chOff x="834700" y="2847550"/>
            <a:chExt cx="510465" cy="595225"/>
          </a:xfrm>
        </p:grpSpPr>
        <p:cxnSp>
          <p:nvCxnSpPr>
            <p:cNvPr id="279" name="Google Shape;279;p29"/>
            <p:cNvCxnSpPr/>
            <p:nvPr/>
          </p:nvCxnSpPr>
          <p:spPr>
            <a:xfrm rot="10800000">
              <a:off x="834700" y="3085475"/>
              <a:ext cx="357300" cy="35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9"/>
            <p:cNvCxnSpPr/>
            <p:nvPr/>
          </p:nvCxnSpPr>
          <p:spPr>
            <a:xfrm rot="-5400000">
              <a:off x="715538" y="2970850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9"/>
            <p:cNvCxnSpPr/>
            <p:nvPr/>
          </p:nvCxnSpPr>
          <p:spPr>
            <a:xfrm rot="10800000">
              <a:off x="1152884" y="2853958"/>
              <a:ext cx="0" cy="11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9"/>
            <p:cNvCxnSpPr/>
            <p:nvPr/>
          </p:nvCxnSpPr>
          <p:spPr>
            <a:xfrm rot="10800000">
              <a:off x="1150165" y="2966441"/>
              <a:ext cx="195000" cy="199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3" name="Google Shape;283;p29"/>
          <p:cNvGrpSpPr/>
          <p:nvPr/>
        </p:nvGrpSpPr>
        <p:grpSpPr>
          <a:xfrm>
            <a:off x="162605" y="3999280"/>
            <a:ext cx="741925" cy="737025"/>
            <a:chOff x="799813" y="2734775"/>
            <a:chExt cx="741925" cy="737025"/>
          </a:xfrm>
        </p:grpSpPr>
        <p:sp>
          <p:nvSpPr>
            <p:cNvPr id="284" name="Google Shape;284;p29"/>
            <p:cNvSpPr/>
            <p:nvPr/>
          </p:nvSpPr>
          <p:spPr>
            <a:xfrm>
              <a:off x="846150" y="2856139"/>
              <a:ext cx="297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 rot="2701484">
              <a:off x="873994" y="3010004"/>
              <a:ext cx="491510" cy="2927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29"/>
            <p:cNvGrpSpPr/>
            <p:nvPr/>
          </p:nvGrpSpPr>
          <p:grpSpPr>
            <a:xfrm>
              <a:off x="799813" y="2734775"/>
              <a:ext cx="741925" cy="737025"/>
              <a:chOff x="799813" y="2734775"/>
              <a:chExt cx="741925" cy="737025"/>
            </a:xfrm>
          </p:grpSpPr>
          <p:sp>
            <p:nvSpPr>
              <p:cNvPr id="287" name="Google Shape;287;p29"/>
              <p:cNvSpPr/>
              <p:nvPr/>
            </p:nvSpPr>
            <p:spPr>
              <a:xfrm rot="5400000">
                <a:off x="936463" y="2598125"/>
                <a:ext cx="112800" cy="386100"/>
              </a:xfrm>
              <a:prstGeom prst="rect">
                <a:avLst/>
              </a:prstGeom>
              <a:solidFill>
                <a:schemeClr val="accent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 rot="10800000">
                <a:off x="1428938" y="3085700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29"/>
              <p:cNvCxnSpPr/>
              <p:nvPr/>
            </p:nvCxnSpPr>
            <p:spPr>
              <a:xfrm rot="10800000">
                <a:off x="834700" y="3085475"/>
                <a:ext cx="357300" cy="35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29"/>
              <p:cNvCxnSpPr/>
              <p:nvPr/>
            </p:nvCxnSpPr>
            <p:spPr>
              <a:xfrm rot="10800000">
                <a:off x="1302784" y="3120169"/>
                <a:ext cx="124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29"/>
              <p:cNvCxnSpPr/>
              <p:nvPr/>
            </p:nvCxnSpPr>
            <p:spPr>
              <a:xfrm rot="-5400000">
                <a:off x="715538" y="2970850"/>
                <a:ext cx="246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29"/>
              <p:cNvCxnSpPr/>
              <p:nvPr/>
            </p:nvCxnSpPr>
            <p:spPr>
              <a:xfrm rot="10800000">
                <a:off x="1186684" y="3440236"/>
                <a:ext cx="240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29"/>
              <p:cNvCxnSpPr/>
              <p:nvPr/>
            </p:nvCxnSpPr>
            <p:spPr>
              <a:xfrm rot="10800000">
                <a:off x="1152884" y="2853958"/>
                <a:ext cx="0" cy="117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4" name="Google Shape;294;p29"/>
              <p:cNvCxnSpPr/>
              <p:nvPr/>
            </p:nvCxnSpPr>
            <p:spPr>
              <a:xfrm rot="10800000">
                <a:off x="1150175" y="2966250"/>
                <a:ext cx="164100" cy="16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95" name="Google Shape;295;p29"/>
            <p:cNvSpPr/>
            <p:nvPr/>
          </p:nvSpPr>
          <p:spPr>
            <a:xfrm rot="5400000">
              <a:off x="1154238" y="3165096"/>
              <a:ext cx="300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809150" y="2744250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5400000">
              <a:off x="1300643" y="3231362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9"/>
          <p:cNvSpPr/>
          <p:nvPr/>
        </p:nvSpPr>
        <p:spPr>
          <a:xfrm rot="-10797901">
            <a:off x="113892" y="1054906"/>
            <a:ext cx="491400" cy="2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sp>
        <p:nvSpPr>
          <p:cNvPr id="300" name="Google Shape;300;p29"/>
          <p:cNvSpPr txBox="1"/>
          <p:nvPr/>
        </p:nvSpPr>
        <p:spPr>
          <a:xfrm>
            <a:off x="1743625" y="1856422"/>
            <a:ext cx="70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1: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Beginning our data-driven journey in Maji Ndogo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01" name="Google Shape;301;p29"/>
          <p:cNvGrpSpPr/>
          <p:nvPr/>
        </p:nvGrpSpPr>
        <p:grpSpPr>
          <a:xfrm>
            <a:off x="1947792" y="2400900"/>
            <a:ext cx="359700" cy="2190865"/>
            <a:chOff x="1947792" y="2400900"/>
            <a:chExt cx="359700" cy="2190865"/>
          </a:xfrm>
        </p:grpSpPr>
        <p:sp>
          <p:nvSpPr>
            <p:cNvPr id="302" name="Google Shape;302;p29"/>
            <p:cNvSpPr/>
            <p:nvPr/>
          </p:nvSpPr>
          <p:spPr>
            <a:xfrm rot="-5400000">
              <a:off x="1976462" y="2380050"/>
              <a:ext cx="309600" cy="351300"/>
            </a:xfrm>
            <a:prstGeom prst="flowChartDelay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 rot="5400000">
              <a:off x="1977043" y="4261315"/>
              <a:ext cx="309600" cy="351300"/>
            </a:xfrm>
            <a:prstGeom prst="flowChartDelay">
              <a:avLst/>
            </a:pr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1951350" y="2698875"/>
              <a:ext cx="351300" cy="126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955775" y="3930275"/>
              <a:ext cx="351300" cy="37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9"/>
            <p:cNvGrpSpPr/>
            <p:nvPr/>
          </p:nvGrpSpPr>
          <p:grpSpPr>
            <a:xfrm>
              <a:off x="1947792" y="2680251"/>
              <a:ext cx="359524" cy="1667801"/>
              <a:chOff x="1947791" y="2680314"/>
              <a:chExt cx="359524" cy="1251821"/>
            </a:xfrm>
          </p:grpSpPr>
          <p:grpSp>
            <p:nvGrpSpPr>
              <p:cNvPr id="307" name="Google Shape;307;p29"/>
              <p:cNvGrpSpPr/>
              <p:nvPr/>
            </p:nvGrpSpPr>
            <p:grpSpPr>
              <a:xfrm>
                <a:off x="1955558" y="2682448"/>
                <a:ext cx="351756" cy="1249686"/>
                <a:chOff x="1955558" y="2682448"/>
                <a:chExt cx="351756" cy="1249686"/>
              </a:xfrm>
            </p:grpSpPr>
            <p:cxnSp>
              <p:nvCxnSpPr>
                <p:cNvPr id="308" name="Google Shape;308;p29"/>
                <p:cNvCxnSpPr/>
                <p:nvPr/>
              </p:nvCxnSpPr>
              <p:spPr>
                <a:xfrm>
                  <a:off x="2307314" y="2685334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29"/>
                <p:cNvCxnSpPr/>
                <p:nvPr/>
              </p:nvCxnSpPr>
              <p:spPr>
                <a:xfrm>
                  <a:off x="1955558" y="2682448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0" name="Google Shape;310;p29"/>
              <p:cNvGrpSpPr/>
              <p:nvPr/>
            </p:nvGrpSpPr>
            <p:grpSpPr>
              <a:xfrm>
                <a:off x="1947791" y="2680314"/>
                <a:ext cx="177506" cy="1093061"/>
                <a:chOff x="1947791" y="2680314"/>
                <a:chExt cx="177506" cy="1093061"/>
              </a:xfrm>
            </p:grpSpPr>
            <p:cxnSp>
              <p:nvCxnSpPr>
                <p:cNvPr id="311" name="Google Shape;311;p29"/>
                <p:cNvCxnSpPr/>
                <p:nvPr/>
              </p:nvCxnSpPr>
              <p:spPr>
                <a:xfrm>
                  <a:off x="1947797" y="3305820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2" name="Google Shape;312;p29"/>
                <p:cNvCxnSpPr/>
                <p:nvPr/>
              </p:nvCxnSpPr>
              <p:spPr>
                <a:xfrm>
                  <a:off x="1947791" y="3773375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1955572" y="36185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29"/>
                <p:cNvCxnSpPr/>
                <p:nvPr/>
              </p:nvCxnSpPr>
              <p:spPr>
                <a:xfrm>
                  <a:off x="1965097" y="29930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5" name="Google Shape;315;p29"/>
                <p:cNvCxnSpPr/>
                <p:nvPr/>
              </p:nvCxnSpPr>
              <p:spPr>
                <a:xfrm>
                  <a:off x="1955572" y="268031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>
                  <a:off x="1947791" y="3462200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7" name="Google Shape;317;p29"/>
                <p:cNvCxnSpPr/>
                <p:nvPr/>
              </p:nvCxnSpPr>
              <p:spPr>
                <a:xfrm>
                  <a:off x="1947791" y="3148663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8" name="Google Shape;318;p29"/>
                <p:cNvCxnSpPr/>
                <p:nvPr/>
              </p:nvCxnSpPr>
              <p:spPr>
                <a:xfrm>
                  <a:off x="1947791" y="2837488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319" name="Google Shape;319;p29"/>
          <p:cNvGrpSpPr/>
          <p:nvPr/>
        </p:nvGrpSpPr>
        <p:grpSpPr>
          <a:xfrm>
            <a:off x="2610229" y="2443900"/>
            <a:ext cx="5949096" cy="548700"/>
            <a:chOff x="2619247" y="2447349"/>
            <a:chExt cx="5949096" cy="548700"/>
          </a:xfrm>
        </p:grpSpPr>
        <p:sp>
          <p:nvSpPr>
            <p:cNvPr id="320" name="Google Shape;320;p29"/>
            <p:cNvSpPr/>
            <p:nvPr/>
          </p:nvSpPr>
          <p:spPr>
            <a:xfrm>
              <a:off x="2892643" y="2447349"/>
              <a:ext cx="56757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9"/>
            <p:cNvGrpSpPr/>
            <p:nvPr/>
          </p:nvGrpSpPr>
          <p:grpSpPr>
            <a:xfrm>
              <a:off x="2619247" y="2448341"/>
              <a:ext cx="546718" cy="546718"/>
              <a:chOff x="366700" y="3962612"/>
              <a:chExt cx="778800" cy="778800"/>
            </a:xfrm>
          </p:grpSpPr>
          <p:sp>
            <p:nvSpPr>
              <p:cNvPr id="322" name="Google Shape;322;p29"/>
              <p:cNvSpPr/>
              <p:nvPr/>
            </p:nvSpPr>
            <p:spPr>
              <a:xfrm>
                <a:off x="366700" y="3962612"/>
                <a:ext cx="778800" cy="7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23" name="Google Shape;323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775" y="4013675"/>
                <a:ext cx="676656" cy="6766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4" name="Google Shape;324;p29"/>
          <p:cNvSpPr txBox="1"/>
          <p:nvPr>
            <p:ph idx="4294967295" type="body"/>
          </p:nvPr>
        </p:nvSpPr>
        <p:spPr>
          <a:xfrm>
            <a:off x="3131225" y="2533600"/>
            <a:ext cx="53484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Explore a realistic </a:t>
            </a:r>
            <a:r>
              <a:rPr b="1" lang="en">
                <a:solidFill>
                  <a:schemeClr val="lt1"/>
                </a:solidFill>
              </a:rPr>
              <a:t>database with SQL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5" name="Google Shape;325;p29"/>
          <p:cNvGrpSpPr/>
          <p:nvPr/>
        </p:nvGrpSpPr>
        <p:grpSpPr>
          <a:xfrm>
            <a:off x="2610229" y="3212650"/>
            <a:ext cx="5949121" cy="548700"/>
            <a:chOff x="2618276" y="3141363"/>
            <a:chExt cx="5949121" cy="548700"/>
          </a:xfrm>
        </p:grpSpPr>
        <p:sp>
          <p:nvSpPr>
            <p:cNvPr id="326" name="Google Shape;326;p29"/>
            <p:cNvSpPr txBox="1"/>
            <p:nvPr/>
          </p:nvSpPr>
          <p:spPr>
            <a:xfrm>
              <a:off x="2892597" y="3141363"/>
              <a:ext cx="56748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7" name="Google Shape;327;p29"/>
            <p:cNvGrpSpPr/>
            <p:nvPr/>
          </p:nvGrpSpPr>
          <p:grpSpPr>
            <a:xfrm>
              <a:off x="2618276" y="3141388"/>
              <a:ext cx="548665" cy="548665"/>
              <a:chOff x="6106595" y="2028164"/>
              <a:chExt cx="778800" cy="778800"/>
            </a:xfrm>
          </p:grpSpPr>
          <p:sp>
            <p:nvSpPr>
              <p:cNvPr id="328" name="Google Shape;328;p29"/>
              <p:cNvSpPr/>
              <p:nvPr/>
            </p:nvSpPr>
            <p:spPr>
              <a:xfrm>
                <a:off x="6106595" y="2028164"/>
                <a:ext cx="778800" cy="7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29" name="Google Shape;329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157679" y="2079236"/>
                <a:ext cx="676656" cy="6766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0" name="Google Shape;330;p29"/>
          <p:cNvSpPr txBox="1"/>
          <p:nvPr>
            <p:ph idx="4294967295" type="body"/>
          </p:nvPr>
        </p:nvSpPr>
        <p:spPr>
          <a:xfrm>
            <a:off x="3131225" y="3212650"/>
            <a:ext cx="5348400" cy="52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chemeClr val="lt1"/>
                </a:solidFill>
              </a:rPr>
              <a:t>Use SQL to </a:t>
            </a:r>
            <a:r>
              <a:rPr b="1" lang="en" sz="1210">
                <a:solidFill>
                  <a:schemeClr val="lt1"/>
                </a:solidFill>
              </a:rPr>
              <a:t>clean</a:t>
            </a:r>
            <a:r>
              <a:rPr lang="en" sz="1210">
                <a:solidFill>
                  <a:schemeClr val="lt1"/>
                </a:solidFill>
              </a:rPr>
              <a:t> and </a:t>
            </a:r>
            <a:r>
              <a:rPr b="1" lang="en" sz="1210">
                <a:solidFill>
                  <a:schemeClr val="lt1"/>
                </a:solidFill>
              </a:rPr>
              <a:t>explore</a:t>
            </a:r>
            <a:r>
              <a:rPr lang="en" sz="1210">
                <a:solidFill>
                  <a:schemeClr val="lt1"/>
                </a:solidFill>
              </a:rPr>
              <a:t> a database with 60,000 unique records. </a:t>
            </a:r>
            <a:endParaRPr sz="1210">
              <a:solidFill>
                <a:schemeClr val="lt1"/>
              </a:solidFill>
            </a:endParaRPr>
          </a:p>
        </p:txBody>
      </p:sp>
      <p:grpSp>
        <p:nvGrpSpPr>
          <p:cNvPr id="331" name="Google Shape;331;p29"/>
          <p:cNvGrpSpPr/>
          <p:nvPr/>
        </p:nvGrpSpPr>
        <p:grpSpPr>
          <a:xfrm>
            <a:off x="2610229" y="3981412"/>
            <a:ext cx="5949121" cy="548713"/>
            <a:chOff x="2610229" y="3981412"/>
            <a:chExt cx="5949121" cy="548713"/>
          </a:xfrm>
        </p:grpSpPr>
        <p:grpSp>
          <p:nvGrpSpPr>
            <p:cNvPr id="332" name="Google Shape;332;p29"/>
            <p:cNvGrpSpPr/>
            <p:nvPr/>
          </p:nvGrpSpPr>
          <p:grpSpPr>
            <a:xfrm>
              <a:off x="2610229" y="3981412"/>
              <a:ext cx="5949121" cy="548713"/>
              <a:chOff x="2618270" y="3911649"/>
              <a:chExt cx="5949121" cy="548713"/>
            </a:xfrm>
          </p:grpSpPr>
          <p:sp>
            <p:nvSpPr>
              <p:cNvPr id="333" name="Google Shape;333;p29"/>
              <p:cNvSpPr/>
              <p:nvPr/>
            </p:nvSpPr>
            <p:spPr>
              <a:xfrm>
                <a:off x="2892591" y="3911663"/>
                <a:ext cx="5674800" cy="54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>
                <a:off x="2618270" y="3911649"/>
                <a:ext cx="548700" cy="548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35" name="Google Shape;335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48662" y="4019203"/>
              <a:ext cx="475488" cy="4754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29"/>
          <p:cNvSpPr txBox="1"/>
          <p:nvPr>
            <p:ph idx="4294967295" type="body"/>
          </p:nvPr>
        </p:nvSpPr>
        <p:spPr>
          <a:xfrm>
            <a:off x="3131225" y="3986700"/>
            <a:ext cx="53484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Become immersed in a story-driven </a:t>
            </a:r>
            <a:r>
              <a:rPr lang="en">
                <a:solidFill>
                  <a:schemeClr val="lt1"/>
                </a:solidFill>
              </a:rPr>
              <a:t>simulation</a:t>
            </a:r>
            <a:r>
              <a:rPr lang="en">
                <a:solidFill>
                  <a:schemeClr val="lt1"/>
                </a:solidFill>
              </a:rPr>
              <a:t> of </a:t>
            </a:r>
            <a:r>
              <a:rPr lang="en">
                <a:solidFill>
                  <a:schemeClr val="lt1"/>
                </a:solidFill>
              </a:rPr>
              <a:t>real data </a:t>
            </a:r>
            <a:r>
              <a:rPr b="1" lang="en">
                <a:solidFill>
                  <a:schemeClr val="lt1"/>
                </a:solidFill>
              </a:rPr>
              <a:t>projects</a:t>
            </a:r>
            <a:r>
              <a:rPr lang="en">
                <a:solidFill>
                  <a:schemeClr val="lt1"/>
                </a:solidFill>
              </a:rPr>
              <a:t>, </a:t>
            </a:r>
            <a:r>
              <a:rPr b="1" lang="en">
                <a:solidFill>
                  <a:schemeClr val="lt1"/>
                </a:solidFill>
              </a:rPr>
              <a:t>data </a:t>
            </a:r>
            <a:r>
              <a:rPr b="1" lang="en">
                <a:solidFill>
                  <a:schemeClr val="lt1"/>
                </a:solidFill>
              </a:rPr>
              <a:t>analysis</a:t>
            </a:r>
            <a:r>
              <a:rPr lang="en">
                <a:solidFill>
                  <a:schemeClr val="lt1"/>
                </a:solidFill>
              </a:rPr>
              <a:t>, and </a:t>
            </a:r>
            <a:r>
              <a:rPr b="1" lang="en">
                <a:solidFill>
                  <a:schemeClr val="lt1"/>
                </a:solidFill>
              </a:rPr>
              <a:t>good leadership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17975" y="987875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0725" y="993213"/>
            <a:ext cx="930050" cy="3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43099" y="994462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53590" y="997005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7840" y="994808"/>
            <a:ext cx="930050" cy="3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80214" y="996057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92384" y="995212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6634" y="993014"/>
            <a:ext cx="930050" cy="3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19008" y="994263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833033" y="993026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600" y="3842625"/>
            <a:ext cx="975775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-118986" y="1811988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-118986" y="2640864"/>
            <a:ext cx="948410" cy="4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/>
          <p:nvPr/>
        </p:nvSpPr>
        <p:spPr>
          <a:xfrm>
            <a:off x="1705636" y="1845513"/>
            <a:ext cx="7047600" cy="2930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356" name="Google Shape;356;p3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grpSp>
        <p:nvGrpSpPr>
          <p:cNvPr id="358" name="Google Shape;358;p30"/>
          <p:cNvGrpSpPr/>
          <p:nvPr/>
        </p:nvGrpSpPr>
        <p:grpSpPr>
          <a:xfrm>
            <a:off x="1947792" y="2400900"/>
            <a:ext cx="359700" cy="2190865"/>
            <a:chOff x="1947792" y="2400900"/>
            <a:chExt cx="359700" cy="2190865"/>
          </a:xfrm>
        </p:grpSpPr>
        <p:sp>
          <p:nvSpPr>
            <p:cNvPr id="359" name="Google Shape;359;p30"/>
            <p:cNvSpPr/>
            <p:nvPr/>
          </p:nvSpPr>
          <p:spPr>
            <a:xfrm rot="-5400000">
              <a:off x="1976462" y="2380050"/>
              <a:ext cx="309600" cy="351300"/>
            </a:xfrm>
            <a:prstGeom prst="flowChartDelay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 rot="5400000">
              <a:off x="1977043" y="4261315"/>
              <a:ext cx="309600" cy="351300"/>
            </a:xfrm>
            <a:prstGeom prst="flowChartDelay">
              <a:avLst/>
            </a:pr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951338" y="2698865"/>
              <a:ext cx="351300" cy="122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955775" y="3513625"/>
              <a:ext cx="351300" cy="791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" name="Google Shape;363;p30"/>
            <p:cNvGrpSpPr/>
            <p:nvPr/>
          </p:nvGrpSpPr>
          <p:grpSpPr>
            <a:xfrm>
              <a:off x="1947792" y="2680251"/>
              <a:ext cx="359524" cy="1667801"/>
              <a:chOff x="1947791" y="2680314"/>
              <a:chExt cx="359524" cy="1251821"/>
            </a:xfrm>
          </p:grpSpPr>
          <p:grpSp>
            <p:nvGrpSpPr>
              <p:cNvPr id="364" name="Google Shape;364;p30"/>
              <p:cNvGrpSpPr/>
              <p:nvPr/>
            </p:nvGrpSpPr>
            <p:grpSpPr>
              <a:xfrm>
                <a:off x="1955558" y="2682448"/>
                <a:ext cx="351756" cy="1249686"/>
                <a:chOff x="1955558" y="2682448"/>
                <a:chExt cx="351756" cy="1249686"/>
              </a:xfrm>
            </p:grpSpPr>
            <p:cxnSp>
              <p:nvCxnSpPr>
                <p:cNvPr id="365" name="Google Shape;365;p30"/>
                <p:cNvCxnSpPr/>
                <p:nvPr/>
              </p:nvCxnSpPr>
              <p:spPr>
                <a:xfrm>
                  <a:off x="2307314" y="2685334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6" name="Google Shape;366;p30"/>
                <p:cNvCxnSpPr/>
                <p:nvPr/>
              </p:nvCxnSpPr>
              <p:spPr>
                <a:xfrm>
                  <a:off x="1955558" y="2682448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7" name="Google Shape;367;p30"/>
              <p:cNvGrpSpPr/>
              <p:nvPr/>
            </p:nvGrpSpPr>
            <p:grpSpPr>
              <a:xfrm>
                <a:off x="1947791" y="2680314"/>
                <a:ext cx="177506" cy="1093061"/>
                <a:chOff x="1947791" y="2680314"/>
                <a:chExt cx="177506" cy="1093061"/>
              </a:xfrm>
            </p:grpSpPr>
            <p:cxnSp>
              <p:nvCxnSpPr>
                <p:cNvPr id="368" name="Google Shape;368;p30"/>
                <p:cNvCxnSpPr/>
                <p:nvPr/>
              </p:nvCxnSpPr>
              <p:spPr>
                <a:xfrm>
                  <a:off x="1947797" y="3305820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9" name="Google Shape;369;p30"/>
                <p:cNvCxnSpPr/>
                <p:nvPr/>
              </p:nvCxnSpPr>
              <p:spPr>
                <a:xfrm>
                  <a:off x="1947791" y="3773375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0" name="Google Shape;370;p30"/>
                <p:cNvCxnSpPr/>
                <p:nvPr/>
              </p:nvCxnSpPr>
              <p:spPr>
                <a:xfrm>
                  <a:off x="1955572" y="36185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1" name="Google Shape;371;p30"/>
                <p:cNvCxnSpPr/>
                <p:nvPr/>
              </p:nvCxnSpPr>
              <p:spPr>
                <a:xfrm>
                  <a:off x="1965097" y="29930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2" name="Google Shape;372;p30"/>
                <p:cNvCxnSpPr/>
                <p:nvPr/>
              </p:nvCxnSpPr>
              <p:spPr>
                <a:xfrm>
                  <a:off x="1955572" y="268031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3" name="Google Shape;373;p30"/>
                <p:cNvCxnSpPr/>
                <p:nvPr/>
              </p:nvCxnSpPr>
              <p:spPr>
                <a:xfrm>
                  <a:off x="1947791" y="3462200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4" name="Google Shape;374;p30"/>
                <p:cNvCxnSpPr/>
                <p:nvPr/>
              </p:nvCxnSpPr>
              <p:spPr>
                <a:xfrm>
                  <a:off x="1947791" y="3148663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5" name="Google Shape;375;p30"/>
                <p:cNvCxnSpPr/>
                <p:nvPr/>
              </p:nvCxnSpPr>
              <p:spPr>
                <a:xfrm>
                  <a:off x="1947791" y="2837488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376" name="Google Shape;376;p30"/>
          <p:cNvGrpSpPr/>
          <p:nvPr/>
        </p:nvGrpSpPr>
        <p:grpSpPr>
          <a:xfrm>
            <a:off x="2618234" y="3222720"/>
            <a:ext cx="5941333" cy="548712"/>
            <a:chOff x="2618276" y="3141376"/>
            <a:chExt cx="5941333" cy="548712"/>
          </a:xfrm>
        </p:grpSpPr>
        <p:sp>
          <p:nvSpPr>
            <p:cNvPr id="377" name="Google Shape;377;p30"/>
            <p:cNvSpPr txBox="1"/>
            <p:nvPr/>
          </p:nvSpPr>
          <p:spPr>
            <a:xfrm>
              <a:off x="2892609" y="3141376"/>
              <a:ext cx="56670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2618276" y="3141388"/>
              <a:ext cx="548700" cy="54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30"/>
          <p:cNvGrpSpPr/>
          <p:nvPr/>
        </p:nvGrpSpPr>
        <p:grpSpPr>
          <a:xfrm>
            <a:off x="2618394" y="2447350"/>
            <a:ext cx="5941315" cy="548700"/>
            <a:chOff x="2619247" y="2447350"/>
            <a:chExt cx="5856398" cy="548700"/>
          </a:xfrm>
        </p:grpSpPr>
        <p:sp>
          <p:nvSpPr>
            <p:cNvPr id="380" name="Google Shape;380;p30"/>
            <p:cNvSpPr/>
            <p:nvPr/>
          </p:nvSpPr>
          <p:spPr>
            <a:xfrm>
              <a:off x="2619247" y="2448341"/>
              <a:ext cx="546718" cy="54671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30"/>
            <p:cNvGrpSpPr/>
            <p:nvPr/>
          </p:nvGrpSpPr>
          <p:grpSpPr>
            <a:xfrm>
              <a:off x="2653525" y="2447350"/>
              <a:ext cx="5822119" cy="548700"/>
              <a:chOff x="2653525" y="2447350"/>
              <a:chExt cx="5822119" cy="548700"/>
            </a:xfrm>
          </p:grpSpPr>
          <p:sp>
            <p:nvSpPr>
              <p:cNvPr id="382" name="Google Shape;382;p30"/>
              <p:cNvSpPr/>
              <p:nvPr/>
            </p:nvSpPr>
            <p:spPr>
              <a:xfrm>
                <a:off x="2907644" y="2447350"/>
                <a:ext cx="5568000" cy="54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3" name="Google Shape;383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53525" y="2484550"/>
                <a:ext cx="475487" cy="4754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4" name="Google Shape;384;p30"/>
          <p:cNvGrpSpPr/>
          <p:nvPr/>
        </p:nvGrpSpPr>
        <p:grpSpPr>
          <a:xfrm>
            <a:off x="2618270" y="3997786"/>
            <a:ext cx="5941432" cy="548714"/>
            <a:chOff x="2618270" y="3911649"/>
            <a:chExt cx="5941432" cy="548714"/>
          </a:xfrm>
        </p:grpSpPr>
        <p:sp>
          <p:nvSpPr>
            <p:cNvPr id="385" name="Google Shape;385;p30"/>
            <p:cNvSpPr/>
            <p:nvPr/>
          </p:nvSpPr>
          <p:spPr>
            <a:xfrm>
              <a:off x="2618270" y="3911649"/>
              <a:ext cx="548700" cy="54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878302" y="3911663"/>
              <a:ext cx="56814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30"/>
          <p:cNvSpPr txBox="1"/>
          <p:nvPr>
            <p:ph idx="4294967295" type="body"/>
          </p:nvPr>
        </p:nvSpPr>
        <p:spPr>
          <a:xfrm>
            <a:off x="3126700" y="2537050"/>
            <a:ext cx="53133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Gear up for a </a:t>
            </a:r>
            <a:r>
              <a:rPr b="1" lang="en">
                <a:solidFill>
                  <a:schemeClr val="lt1"/>
                </a:solidFill>
              </a:rPr>
              <a:t>data analysis</a:t>
            </a:r>
            <a:r>
              <a:rPr lang="en">
                <a:solidFill>
                  <a:schemeClr val="lt1"/>
                </a:solidFill>
              </a:rPr>
              <a:t> of Maji Ndogo's water scenario.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p30"/>
          <p:cNvSpPr txBox="1"/>
          <p:nvPr>
            <p:ph idx="4294967295" type="body"/>
          </p:nvPr>
        </p:nvSpPr>
        <p:spPr>
          <a:xfrm>
            <a:off x="3126700" y="3998100"/>
            <a:ext cx="53133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Aggregate data to unravel the scale of the problem and start to form some actionable insights.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9" name="Google Shape;38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1208" y="3259173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200" y="4030052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0"/>
          <p:cNvSpPr/>
          <p:nvPr/>
        </p:nvSpPr>
        <p:spPr>
          <a:xfrm rot="5400000">
            <a:off x="-51980" y="3516948"/>
            <a:ext cx="816425" cy="315850"/>
          </a:xfrm>
          <a:prstGeom prst="flowChartProcess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 rot="10800000">
            <a:off x="212115" y="1398834"/>
            <a:ext cx="297900" cy="22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 rot="-8107177">
            <a:off x="62897" y="1211847"/>
            <a:ext cx="406446" cy="2921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0"/>
          <p:cNvGrpSpPr/>
          <p:nvPr/>
        </p:nvGrpSpPr>
        <p:grpSpPr>
          <a:xfrm rot="10800000">
            <a:off x="-17750" y="1043373"/>
            <a:ext cx="539215" cy="592308"/>
            <a:chOff x="834700" y="2847550"/>
            <a:chExt cx="539215" cy="595225"/>
          </a:xfrm>
        </p:grpSpPr>
        <p:cxnSp>
          <p:nvCxnSpPr>
            <p:cNvPr id="395" name="Google Shape;395;p30"/>
            <p:cNvCxnSpPr/>
            <p:nvPr/>
          </p:nvCxnSpPr>
          <p:spPr>
            <a:xfrm rot="10800000">
              <a:off x="834700" y="3085475"/>
              <a:ext cx="357300" cy="35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30"/>
            <p:cNvCxnSpPr/>
            <p:nvPr/>
          </p:nvCxnSpPr>
          <p:spPr>
            <a:xfrm rot="-5400000">
              <a:off x="715538" y="2970850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30"/>
            <p:cNvCxnSpPr/>
            <p:nvPr/>
          </p:nvCxnSpPr>
          <p:spPr>
            <a:xfrm rot="10800000">
              <a:off x="1152884" y="2853958"/>
              <a:ext cx="0" cy="11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30"/>
            <p:cNvCxnSpPr/>
            <p:nvPr/>
          </p:nvCxnSpPr>
          <p:spPr>
            <a:xfrm rot="10800000">
              <a:off x="1150115" y="2966010"/>
              <a:ext cx="2238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9" name="Google Shape;399;p30"/>
          <p:cNvGrpSpPr/>
          <p:nvPr/>
        </p:nvGrpSpPr>
        <p:grpSpPr>
          <a:xfrm>
            <a:off x="162605" y="3999280"/>
            <a:ext cx="741925" cy="737025"/>
            <a:chOff x="799813" y="2734775"/>
            <a:chExt cx="741925" cy="737025"/>
          </a:xfrm>
        </p:grpSpPr>
        <p:sp>
          <p:nvSpPr>
            <p:cNvPr id="400" name="Google Shape;400;p30"/>
            <p:cNvSpPr/>
            <p:nvPr/>
          </p:nvSpPr>
          <p:spPr>
            <a:xfrm>
              <a:off x="846150" y="2856139"/>
              <a:ext cx="297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 rot="2701484">
              <a:off x="873994" y="3010004"/>
              <a:ext cx="491510" cy="2927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" name="Google Shape;402;p30"/>
            <p:cNvGrpSpPr/>
            <p:nvPr/>
          </p:nvGrpSpPr>
          <p:grpSpPr>
            <a:xfrm>
              <a:off x="799813" y="2734775"/>
              <a:ext cx="741925" cy="737025"/>
              <a:chOff x="799813" y="2734775"/>
              <a:chExt cx="741925" cy="737025"/>
            </a:xfrm>
          </p:grpSpPr>
          <p:sp>
            <p:nvSpPr>
              <p:cNvPr id="403" name="Google Shape;403;p30"/>
              <p:cNvSpPr/>
              <p:nvPr/>
            </p:nvSpPr>
            <p:spPr>
              <a:xfrm rot="5400000">
                <a:off x="936463" y="2598125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 rot="10800000">
                <a:off x="1428938" y="3085700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5" name="Google Shape;405;p30"/>
              <p:cNvCxnSpPr/>
              <p:nvPr/>
            </p:nvCxnSpPr>
            <p:spPr>
              <a:xfrm rot="10800000">
                <a:off x="834700" y="3085475"/>
                <a:ext cx="357300" cy="35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30"/>
              <p:cNvCxnSpPr/>
              <p:nvPr/>
            </p:nvCxnSpPr>
            <p:spPr>
              <a:xfrm rot="10800000">
                <a:off x="1302784" y="3120169"/>
                <a:ext cx="124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30"/>
              <p:cNvCxnSpPr/>
              <p:nvPr/>
            </p:nvCxnSpPr>
            <p:spPr>
              <a:xfrm rot="-5400000">
                <a:off x="715538" y="2970850"/>
                <a:ext cx="246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30"/>
              <p:cNvCxnSpPr/>
              <p:nvPr/>
            </p:nvCxnSpPr>
            <p:spPr>
              <a:xfrm rot="10800000">
                <a:off x="1186684" y="3440236"/>
                <a:ext cx="240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30"/>
              <p:cNvCxnSpPr/>
              <p:nvPr/>
            </p:nvCxnSpPr>
            <p:spPr>
              <a:xfrm rot="10800000">
                <a:off x="1152884" y="2853958"/>
                <a:ext cx="0" cy="117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30"/>
              <p:cNvCxnSpPr/>
              <p:nvPr/>
            </p:nvCxnSpPr>
            <p:spPr>
              <a:xfrm rot="10800000">
                <a:off x="1150175" y="2966250"/>
                <a:ext cx="164100" cy="16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11" name="Google Shape;411;p30"/>
            <p:cNvSpPr/>
            <p:nvPr/>
          </p:nvSpPr>
          <p:spPr>
            <a:xfrm rot="5400000">
              <a:off x="1154238" y="3165096"/>
              <a:ext cx="300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809150" y="2744250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 rot="5400000">
              <a:off x="1300643" y="3231362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0"/>
          <p:cNvSpPr/>
          <p:nvPr/>
        </p:nvSpPr>
        <p:spPr>
          <a:xfrm rot="-10797901">
            <a:off x="113892" y="1054906"/>
            <a:ext cx="491400" cy="2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 txBox="1"/>
          <p:nvPr>
            <p:ph idx="4294967295" type="body"/>
          </p:nvPr>
        </p:nvSpPr>
        <p:spPr>
          <a:xfrm>
            <a:off x="3126700" y="3219850"/>
            <a:ext cx="52785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Harness the power of SQL functions, including intricate window functions, to draw insights from the data.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30"/>
          <p:cNvSpPr txBox="1"/>
          <p:nvPr/>
        </p:nvSpPr>
        <p:spPr>
          <a:xfrm>
            <a:off x="1743625" y="1856422"/>
            <a:ext cx="70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2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Clustering data to unveil Maji Ndogo's water crisis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7" name="Google Shape;41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121699" y="1817748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121699" y="2646624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600" y="3842625"/>
            <a:ext cx="975775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143099" y="994462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953590" y="997005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7840" y="994808"/>
            <a:ext cx="930050" cy="3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580214" y="996057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392384" y="995212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6634" y="993014"/>
            <a:ext cx="930050" cy="3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019008" y="994263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833033" y="993026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981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857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29816" y="997827"/>
            <a:ext cx="93004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3472" y="987875"/>
            <a:ext cx="948410" cy="4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21627" y="1001234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33797" y="1000388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047" y="998191"/>
            <a:ext cx="930050" cy="3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60421" y="999440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874446" y="998202"/>
            <a:ext cx="930050" cy="39735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1"/>
          <p:cNvSpPr/>
          <p:nvPr/>
        </p:nvSpPr>
        <p:spPr>
          <a:xfrm>
            <a:off x="1705636" y="1845513"/>
            <a:ext cx="7047600" cy="2930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443" name="Google Shape;443;p3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1743628" y="1864655"/>
            <a:ext cx="65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3: Weaving the data threads of Maji Ndogo's narrative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3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grpSp>
        <p:nvGrpSpPr>
          <p:cNvPr id="446" name="Google Shape;446;p31"/>
          <p:cNvGrpSpPr/>
          <p:nvPr/>
        </p:nvGrpSpPr>
        <p:grpSpPr>
          <a:xfrm>
            <a:off x="1947792" y="2400900"/>
            <a:ext cx="359700" cy="2190865"/>
            <a:chOff x="1947792" y="2400900"/>
            <a:chExt cx="359700" cy="2190865"/>
          </a:xfrm>
        </p:grpSpPr>
        <p:sp>
          <p:nvSpPr>
            <p:cNvPr id="447" name="Google Shape;447;p31"/>
            <p:cNvSpPr/>
            <p:nvPr/>
          </p:nvSpPr>
          <p:spPr>
            <a:xfrm rot="-5400000">
              <a:off x="1976462" y="2380050"/>
              <a:ext cx="309600" cy="351300"/>
            </a:xfrm>
            <a:prstGeom prst="flowChartDelay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 rot="5400000">
              <a:off x="1977043" y="4261315"/>
              <a:ext cx="309600" cy="351300"/>
            </a:xfrm>
            <a:prstGeom prst="flowChartDelay">
              <a:avLst/>
            </a:pr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1951338" y="2698865"/>
              <a:ext cx="351300" cy="122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955775" y="3096925"/>
              <a:ext cx="351300" cy="12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31"/>
            <p:cNvGrpSpPr/>
            <p:nvPr/>
          </p:nvGrpSpPr>
          <p:grpSpPr>
            <a:xfrm>
              <a:off x="1947792" y="2680251"/>
              <a:ext cx="359524" cy="1667801"/>
              <a:chOff x="1947791" y="2680314"/>
              <a:chExt cx="359524" cy="1251821"/>
            </a:xfrm>
          </p:grpSpPr>
          <p:grpSp>
            <p:nvGrpSpPr>
              <p:cNvPr id="452" name="Google Shape;452;p31"/>
              <p:cNvGrpSpPr/>
              <p:nvPr/>
            </p:nvGrpSpPr>
            <p:grpSpPr>
              <a:xfrm>
                <a:off x="1955558" y="2682448"/>
                <a:ext cx="351756" cy="1249686"/>
                <a:chOff x="1955558" y="2682448"/>
                <a:chExt cx="351756" cy="1249686"/>
              </a:xfrm>
            </p:grpSpPr>
            <p:cxnSp>
              <p:nvCxnSpPr>
                <p:cNvPr id="453" name="Google Shape;453;p31"/>
                <p:cNvCxnSpPr/>
                <p:nvPr/>
              </p:nvCxnSpPr>
              <p:spPr>
                <a:xfrm>
                  <a:off x="2307314" y="2685334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4" name="Google Shape;454;p31"/>
                <p:cNvCxnSpPr/>
                <p:nvPr/>
              </p:nvCxnSpPr>
              <p:spPr>
                <a:xfrm>
                  <a:off x="1955558" y="2682448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55" name="Google Shape;455;p31"/>
              <p:cNvGrpSpPr/>
              <p:nvPr/>
            </p:nvGrpSpPr>
            <p:grpSpPr>
              <a:xfrm>
                <a:off x="1947791" y="2680314"/>
                <a:ext cx="177506" cy="1093061"/>
                <a:chOff x="1947791" y="2680314"/>
                <a:chExt cx="177506" cy="1093061"/>
              </a:xfrm>
            </p:grpSpPr>
            <p:cxnSp>
              <p:nvCxnSpPr>
                <p:cNvPr id="456" name="Google Shape;456;p31"/>
                <p:cNvCxnSpPr/>
                <p:nvPr/>
              </p:nvCxnSpPr>
              <p:spPr>
                <a:xfrm>
                  <a:off x="1947797" y="3305820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7" name="Google Shape;457;p31"/>
                <p:cNvCxnSpPr/>
                <p:nvPr/>
              </p:nvCxnSpPr>
              <p:spPr>
                <a:xfrm>
                  <a:off x="1947791" y="3773375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8" name="Google Shape;458;p31"/>
                <p:cNvCxnSpPr/>
                <p:nvPr/>
              </p:nvCxnSpPr>
              <p:spPr>
                <a:xfrm>
                  <a:off x="1955572" y="36185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9" name="Google Shape;459;p31"/>
                <p:cNvCxnSpPr/>
                <p:nvPr/>
              </p:nvCxnSpPr>
              <p:spPr>
                <a:xfrm>
                  <a:off x="1965097" y="29930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0" name="Google Shape;460;p31"/>
                <p:cNvCxnSpPr/>
                <p:nvPr/>
              </p:nvCxnSpPr>
              <p:spPr>
                <a:xfrm>
                  <a:off x="1955572" y="268031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1" name="Google Shape;461;p31"/>
                <p:cNvCxnSpPr/>
                <p:nvPr/>
              </p:nvCxnSpPr>
              <p:spPr>
                <a:xfrm>
                  <a:off x="1947791" y="3462200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Google Shape;462;p31"/>
                <p:cNvCxnSpPr/>
                <p:nvPr/>
              </p:nvCxnSpPr>
              <p:spPr>
                <a:xfrm>
                  <a:off x="1947791" y="3148663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3" name="Google Shape;463;p31"/>
                <p:cNvCxnSpPr/>
                <p:nvPr/>
              </p:nvCxnSpPr>
              <p:spPr>
                <a:xfrm>
                  <a:off x="1947791" y="2837488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464" name="Google Shape;464;p31"/>
          <p:cNvGrpSpPr/>
          <p:nvPr/>
        </p:nvGrpSpPr>
        <p:grpSpPr>
          <a:xfrm>
            <a:off x="2618270" y="2447350"/>
            <a:ext cx="5941297" cy="548700"/>
            <a:chOff x="2619247" y="2447350"/>
            <a:chExt cx="5941297" cy="548700"/>
          </a:xfrm>
        </p:grpSpPr>
        <p:sp>
          <p:nvSpPr>
            <p:cNvPr id="465" name="Google Shape;465;p31"/>
            <p:cNvSpPr/>
            <p:nvPr/>
          </p:nvSpPr>
          <p:spPr>
            <a:xfrm>
              <a:off x="2619247" y="2448341"/>
              <a:ext cx="546600" cy="54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6" name="Google Shape;466;p31"/>
            <p:cNvGrpSpPr/>
            <p:nvPr/>
          </p:nvGrpSpPr>
          <p:grpSpPr>
            <a:xfrm>
              <a:off x="2653525" y="2447350"/>
              <a:ext cx="5907019" cy="548700"/>
              <a:chOff x="2653525" y="2447350"/>
              <a:chExt cx="5907019" cy="548700"/>
            </a:xfrm>
          </p:grpSpPr>
          <p:sp>
            <p:nvSpPr>
              <p:cNvPr id="467" name="Google Shape;467;p31"/>
              <p:cNvSpPr/>
              <p:nvPr/>
            </p:nvSpPr>
            <p:spPr>
              <a:xfrm>
                <a:off x="2907644" y="2447350"/>
                <a:ext cx="5652900" cy="54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8" name="Google Shape;468;p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3525" y="2484550"/>
                <a:ext cx="475487" cy="4754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9" name="Google Shape;469;p31"/>
          <p:cNvSpPr txBox="1"/>
          <p:nvPr>
            <p:ph idx="4294967295" type="body"/>
          </p:nvPr>
        </p:nvSpPr>
        <p:spPr>
          <a:xfrm>
            <a:off x="3126700" y="2537050"/>
            <a:ext cx="53277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Deal with some of </a:t>
            </a:r>
            <a:r>
              <a:rPr lang="en">
                <a:solidFill>
                  <a:schemeClr val="lt1"/>
                </a:solidFill>
              </a:rPr>
              <a:t>the</a:t>
            </a:r>
            <a:r>
              <a:rPr lang="en">
                <a:solidFill>
                  <a:schemeClr val="lt1"/>
                </a:solidFill>
              </a:rPr>
              <a:t> realities faced in many countries.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0" name="Google Shape;470;p31"/>
          <p:cNvSpPr/>
          <p:nvPr/>
        </p:nvSpPr>
        <p:spPr>
          <a:xfrm rot="5400000">
            <a:off x="-51980" y="3544163"/>
            <a:ext cx="816425" cy="315850"/>
          </a:xfrm>
          <a:prstGeom prst="flowChartProcess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1"/>
          <p:cNvSpPr/>
          <p:nvPr/>
        </p:nvSpPr>
        <p:spPr>
          <a:xfrm rot="10800000">
            <a:off x="212115" y="1398834"/>
            <a:ext cx="297900" cy="22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1"/>
          <p:cNvGrpSpPr/>
          <p:nvPr/>
        </p:nvGrpSpPr>
        <p:grpSpPr>
          <a:xfrm>
            <a:off x="162605" y="3999280"/>
            <a:ext cx="741925" cy="737025"/>
            <a:chOff x="799813" y="2734775"/>
            <a:chExt cx="741925" cy="737025"/>
          </a:xfrm>
        </p:grpSpPr>
        <p:sp>
          <p:nvSpPr>
            <p:cNvPr id="473" name="Google Shape;473;p31"/>
            <p:cNvSpPr/>
            <p:nvPr/>
          </p:nvSpPr>
          <p:spPr>
            <a:xfrm>
              <a:off x="846150" y="2856139"/>
              <a:ext cx="297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 rot="2701484">
              <a:off x="873994" y="3010004"/>
              <a:ext cx="491510" cy="2927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31"/>
            <p:cNvGrpSpPr/>
            <p:nvPr/>
          </p:nvGrpSpPr>
          <p:grpSpPr>
            <a:xfrm>
              <a:off x="799813" y="2734775"/>
              <a:ext cx="741925" cy="737025"/>
              <a:chOff x="799813" y="2734775"/>
              <a:chExt cx="741925" cy="737025"/>
            </a:xfrm>
          </p:grpSpPr>
          <p:sp>
            <p:nvSpPr>
              <p:cNvPr id="476" name="Google Shape;476;p31"/>
              <p:cNvSpPr/>
              <p:nvPr/>
            </p:nvSpPr>
            <p:spPr>
              <a:xfrm rot="5400000">
                <a:off x="936463" y="2598125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 rot="10800000">
                <a:off x="1428938" y="3085700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8" name="Google Shape;478;p31"/>
              <p:cNvCxnSpPr/>
              <p:nvPr/>
            </p:nvCxnSpPr>
            <p:spPr>
              <a:xfrm rot="10800000">
                <a:off x="834700" y="3085475"/>
                <a:ext cx="357300" cy="35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31"/>
              <p:cNvCxnSpPr/>
              <p:nvPr/>
            </p:nvCxnSpPr>
            <p:spPr>
              <a:xfrm rot="10800000">
                <a:off x="1302784" y="3120169"/>
                <a:ext cx="124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31"/>
              <p:cNvCxnSpPr/>
              <p:nvPr/>
            </p:nvCxnSpPr>
            <p:spPr>
              <a:xfrm rot="-5400000">
                <a:off x="715538" y="2970850"/>
                <a:ext cx="246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31"/>
              <p:cNvCxnSpPr/>
              <p:nvPr/>
            </p:nvCxnSpPr>
            <p:spPr>
              <a:xfrm rot="10800000">
                <a:off x="1186684" y="3440236"/>
                <a:ext cx="240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31"/>
              <p:cNvCxnSpPr/>
              <p:nvPr/>
            </p:nvCxnSpPr>
            <p:spPr>
              <a:xfrm rot="10800000">
                <a:off x="1152884" y="2853958"/>
                <a:ext cx="0" cy="117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31"/>
              <p:cNvCxnSpPr/>
              <p:nvPr/>
            </p:nvCxnSpPr>
            <p:spPr>
              <a:xfrm rot="10800000">
                <a:off x="1150175" y="2966250"/>
                <a:ext cx="164100" cy="16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84" name="Google Shape;484;p31"/>
            <p:cNvSpPr/>
            <p:nvPr/>
          </p:nvSpPr>
          <p:spPr>
            <a:xfrm rot="5400000">
              <a:off x="1154238" y="3165096"/>
              <a:ext cx="300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809150" y="2744250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1300643" y="3231362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1"/>
          <p:cNvGrpSpPr/>
          <p:nvPr/>
        </p:nvGrpSpPr>
        <p:grpSpPr>
          <a:xfrm>
            <a:off x="2618270" y="3222575"/>
            <a:ext cx="5941333" cy="548712"/>
            <a:chOff x="2618276" y="3141376"/>
            <a:chExt cx="5941333" cy="548712"/>
          </a:xfrm>
        </p:grpSpPr>
        <p:sp>
          <p:nvSpPr>
            <p:cNvPr id="488" name="Google Shape;488;p31"/>
            <p:cNvSpPr txBox="1"/>
            <p:nvPr/>
          </p:nvSpPr>
          <p:spPr>
            <a:xfrm>
              <a:off x="2892609" y="3141376"/>
              <a:ext cx="56670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618276" y="3141388"/>
              <a:ext cx="548700" cy="54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31"/>
          <p:cNvSpPr txBox="1"/>
          <p:nvPr>
            <p:ph idx="4294967295" type="body"/>
          </p:nvPr>
        </p:nvSpPr>
        <p:spPr>
          <a:xfrm>
            <a:off x="3126700" y="3219850"/>
            <a:ext cx="53277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Draw from different data sources to deepen the analysis into Maji Ndogo’s crisis.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1" name="Google Shape;49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51204" y="3259165"/>
            <a:ext cx="475488" cy="475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31"/>
          <p:cNvGrpSpPr/>
          <p:nvPr/>
        </p:nvGrpSpPr>
        <p:grpSpPr>
          <a:xfrm>
            <a:off x="2618270" y="3997786"/>
            <a:ext cx="5941432" cy="548714"/>
            <a:chOff x="2618270" y="3911649"/>
            <a:chExt cx="5941432" cy="548714"/>
          </a:xfrm>
        </p:grpSpPr>
        <p:sp>
          <p:nvSpPr>
            <p:cNvPr id="493" name="Google Shape;493;p31"/>
            <p:cNvSpPr/>
            <p:nvPr/>
          </p:nvSpPr>
          <p:spPr>
            <a:xfrm>
              <a:off x="2618270" y="3911649"/>
              <a:ext cx="548700" cy="54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878302" y="3911663"/>
              <a:ext cx="56814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1"/>
          <p:cNvSpPr txBox="1"/>
          <p:nvPr>
            <p:ph idx="4294967295" type="body"/>
          </p:nvPr>
        </p:nvSpPr>
        <p:spPr>
          <a:xfrm>
            <a:off x="3126700" y="3997750"/>
            <a:ext cx="5327700" cy="49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solidFill>
                  <a:schemeClr val="lt1"/>
                </a:solidFill>
              </a:rPr>
              <a:t>Use advanced SQL tools to assemble the pieces of an audit together.  </a:t>
            </a:r>
            <a:endParaRPr sz="1210">
              <a:solidFill>
                <a:schemeClr val="lt1"/>
              </a:solidFill>
            </a:endParaRPr>
          </a:p>
        </p:txBody>
      </p:sp>
      <p:pic>
        <p:nvPicPr>
          <p:cNvPr id="496" name="Google Shape;49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51200" y="4030052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600" y="3842625"/>
            <a:ext cx="975775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-118986" y="2640864"/>
            <a:ext cx="948410" cy="4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1"/>
          <p:cNvSpPr/>
          <p:nvPr/>
        </p:nvSpPr>
        <p:spPr>
          <a:xfrm rot="-8107177">
            <a:off x="62897" y="1211847"/>
            <a:ext cx="406446" cy="2921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31"/>
          <p:cNvGrpSpPr/>
          <p:nvPr/>
        </p:nvGrpSpPr>
        <p:grpSpPr>
          <a:xfrm rot="10800000">
            <a:off x="-17750" y="1043373"/>
            <a:ext cx="539215" cy="592308"/>
            <a:chOff x="834700" y="2847550"/>
            <a:chExt cx="539215" cy="595225"/>
          </a:xfrm>
        </p:grpSpPr>
        <p:cxnSp>
          <p:nvCxnSpPr>
            <p:cNvPr id="501" name="Google Shape;501;p31"/>
            <p:cNvCxnSpPr/>
            <p:nvPr/>
          </p:nvCxnSpPr>
          <p:spPr>
            <a:xfrm rot="10800000">
              <a:off x="834700" y="3085475"/>
              <a:ext cx="357300" cy="35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1"/>
            <p:cNvCxnSpPr/>
            <p:nvPr/>
          </p:nvCxnSpPr>
          <p:spPr>
            <a:xfrm rot="-5400000">
              <a:off x="715538" y="2970850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1"/>
            <p:cNvCxnSpPr/>
            <p:nvPr/>
          </p:nvCxnSpPr>
          <p:spPr>
            <a:xfrm rot="10800000">
              <a:off x="1152884" y="2853958"/>
              <a:ext cx="0" cy="11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1"/>
            <p:cNvCxnSpPr/>
            <p:nvPr/>
          </p:nvCxnSpPr>
          <p:spPr>
            <a:xfrm rot="10800000">
              <a:off x="1150115" y="2966010"/>
              <a:ext cx="2238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5" name="Google Shape;505;p31"/>
          <p:cNvSpPr/>
          <p:nvPr/>
        </p:nvSpPr>
        <p:spPr>
          <a:xfrm rot="-10797901">
            <a:off x="113892" y="1054906"/>
            <a:ext cx="491400" cy="2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981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3857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53472" y="987875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031" y="100036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8907" y="100036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14866" y="1004286"/>
            <a:ext cx="93004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1578" y="994334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-118986" y="1811988"/>
            <a:ext cx="948410" cy="4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/>
          <p:nvPr/>
        </p:nvSpPr>
        <p:spPr>
          <a:xfrm>
            <a:off x="1705636" y="1845513"/>
            <a:ext cx="7047600" cy="2930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520" name="Google Shape;520;p3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p3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grpSp>
        <p:nvGrpSpPr>
          <p:cNvPr id="522" name="Google Shape;522;p32"/>
          <p:cNvGrpSpPr/>
          <p:nvPr/>
        </p:nvGrpSpPr>
        <p:grpSpPr>
          <a:xfrm>
            <a:off x="2618270" y="3222575"/>
            <a:ext cx="5941333" cy="548712"/>
            <a:chOff x="2618276" y="3141376"/>
            <a:chExt cx="5941333" cy="548712"/>
          </a:xfrm>
        </p:grpSpPr>
        <p:sp>
          <p:nvSpPr>
            <p:cNvPr id="523" name="Google Shape;523;p32"/>
            <p:cNvSpPr txBox="1"/>
            <p:nvPr/>
          </p:nvSpPr>
          <p:spPr>
            <a:xfrm>
              <a:off x="2892609" y="3141376"/>
              <a:ext cx="56670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618276" y="3141388"/>
              <a:ext cx="548700" cy="54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32"/>
          <p:cNvSpPr txBox="1"/>
          <p:nvPr>
            <p:ph idx="4294967295" type="body"/>
          </p:nvPr>
        </p:nvSpPr>
        <p:spPr>
          <a:xfrm>
            <a:off x="3127250" y="3312275"/>
            <a:ext cx="53226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Assemble our final analysis results, and report our findings.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26" name="Google Shape;526;p32"/>
          <p:cNvGrpSpPr/>
          <p:nvPr/>
        </p:nvGrpSpPr>
        <p:grpSpPr>
          <a:xfrm>
            <a:off x="1947792" y="2400900"/>
            <a:ext cx="359700" cy="2190865"/>
            <a:chOff x="1947792" y="2400900"/>
            <a:chExt cx="359700" cy="2190865"/>
          </a:xfrm>
        </p:grpSpPr>
        <p:sp>
          <p:nvSpPr>
            <p:cNvPr id="527" name="Google Shape;527;p32"/>
            <p:cNvSpPr/>
            <p:nvPr/>
          </p:nvSpPr>
          <p:spPr>
            <a:xfrm rot="-5400000">
              <a:off x="1976462" y="2380050"/>
              <a:ext cx="309600" cy="351300"/>
            </a:xfrm>
            <a:prstGeom prst="flowChartDelay">
              <a:avLst/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 rot="5400000">
              <a:off x="1977043" y="4261315"/>
              <a:ext cx="309600" cy="351300"/>
            </a:xfrm>
            <a:prstGeom prst="flowChartDelay">
              <a:avLst/>
            </a:pr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1951338" y="2698865"/>
              <a:ext cx="351300" cy="122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1955775" y="2680200"/>
              <a:ext cx="351300" cy="162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32"/>
            <p:cNvGrpSpPr/>
            <p:nvPr/>
          </p:nvGrpSpPr>
          <p:grpSpPr>
            <a:xfrm>
              <a:off x="1947792" y="2680251"/>
              <a:ext cx="359524" cy="1667801"/>
              <a:chOff x="1947791" y="2680314"/>
              <a:chExt cx="359524" cy="1251821"/>
            </a:xfrm>
          </p:grpSpPr>
          <p:grpSp>
            <p:nvGrpSpPr>
              <p:cNvPr id="532" name="Google Shape;532;p32"/>
              <p:cNvGrpSpPr/>
              <p:nvPr/>
            </p:nvGrpSpPr>
            <p:grpSpPr>
              <a:xfrm>
                <a:off x="1955558" y="2682448"/>
                <a:ext cx="351756" cy="1249686"/>
                <a:chOff x="1955558" y="2682448"/>
                <a:chExt cx="351756" cy="1249686"/>
              </a:xfrm>
            </p:grpSpPr>
            <p:cxnSp>
              <p:nvCxnSpPr>
                <p:cNvPr id="533" name="Google Shape;533;p32"/>
                <p:cNvCxnSpPr/>
                <p:nvPr/>
              </p:nvCxnSpPr>
              <p:spPr>
                <a:xfrm>
                  <a:off x="2307314" y="2685334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4" name="Google Shape;534;p32"/>
                <p:cNvCxnSpPr/>
                <p:nvPr/>
              </p:nvCxnSpPr>
              <p:spPr>
                <a:xfrm>
                  <a:off x="1955558" y="2682448"/>
                  <a:ext cx="0" cy="1246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35" name="Google Shape;535;p32"/>
              <p:cNvGrpSpPr/>
              <p:nvPr/>
            </p:nvGrpSpPr>
            <p:grpSpPr>
              <a:xfrm>
                <a:off x="1947791" y="2680314"/>
                <a:ext cx="177506" cy="1093061"/>
                <a:chOff x="1947791" y="2680314"/>
                <a:chExt cx="177506" cy="1093061"/>
              </a:xfrm>
            </p:grpSpPr>
            <p:cxnSp>
              <p:nvCxnSpPr>
                <p:cNvPr id="536" name="Google Shape;536;p32"/>
                <p:cNvCxnSpPr/>
                <p:nvPr/>
              </p:nvCxnSpPr>
              <p:spPr>
                <a:xfrm>
                  <a:off x="1947797" y="3305820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7" name="Google Shape;537;p32"/>
                <p:cNvCxnSpPr/>
                <p:nvPr/>
              </p:nvCxnSpPr>
              <p:spPr>
                <a:xfrm>
                  <a:off x="1947791" y="3773375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8" name="Google Shape;538;p32"/>
                <p:cNvCxnSpPr/>
                <p:nvPr/>
              </p:nvCxnSpPr>
              <p:spPr>
                <a:xfrm>
                  <a:off x="1955572" y="36185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9" name="Google Shape;539;p32"/>
                <p:cNvCxnSpPr/>
                <p:nvPr/>
              </p:nvCxnSpPr>
              <p:spPr>
                <a:xfrm>
                  <a:off x="1965097" y="299306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0" name="Google Shape;540;p32"/>
                <p:cNvCxnSpPr/>
                <p:nvPr/>
              </p:nvCxnSpPr>
              <p:spPr>
                <a:xfrm>
                  <a:off x="1955572" y="2680314"/>
                  <a:ext cx="16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1" name="Google Shape;541;p32"/>
                <p:cNvCxnSpPr/>
                <p:nvPr/>
              </p:nvCxnSpPr>
              <p:spPr>
                <a:xfrm>
                  <a:off x="1947791" y="3462200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2" name="Google Shape;542;p32"/>
                <p:cNvCxnSpPr/>
                <p:nvPr/>
              </p:nvCxnSpPr>
              <p:spPr>
                <a:xfrm>
                  <a:off x="1947791" y="3148663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3" name="Google Shape;543;p32"/>
                <p:cNvCxnSpPr/>
                <p:nvPr/>
              </p:nvCxnSpPr>
              <p:spPr>
                <a:xfrm>
                  <a:off x="1947791" y="2837488"/>
                  <a:ext cx="65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44" name="Google Shape;544;p32"/>
          <p:cNvGrpSpPr/>
          <p:nvPr/>
        </p:nvGrpSpPr>
        <p:grpSpPr>
          <a:xfrm>
            <a:off x="2618270" y="2447350"/>
            <a:ext cx="5941297" cy="548700"/>
            <a:chOff x="2619247" y="2447350"/>
            <a:chExt cx="5941297" cy="548700"/>
          </a:xfrm>
        </p:grpSpPr>
        <p:sp>
          <p:nvSpPr>
            <p:cNvPr id="545" name="Google Shape;545;p32"/>
            <p:cNvSpPr/>
            <p:nvPr/>
          </p:nvSpPr>
          <p:spPr>
            <a:xfrm>
              <a:off x="2619247" y="2448341"/>
              <a:ext cx="546600" cy="54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2907644" y="2447350"/>
              <a:ext cx="56529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32"/>
          <p:cNvGrpSpPr/>
          <p:nvPr/>
        </p:nvGrpSpPr>
        <p:grpSpPr>
          <a:xfrm>
            <a:off x="2618270" y="3997786"/>
            <a:ext cx="5941432" cy="548714"/>
            <a:chOff x="2618270" y="3911649"/>
            <a:chExt cx="5941432" cy="548714"/>
          </a:xfrm>
        </p:grpSpPr>
        <p:sp>
          <p:nvSpPr>
            <p:cNvPr id="548" name="Google Shape;548;p32"/>
            <p:cNvSpPr/>
            <p:nvPr/>
          </p:nvSpPr>
          <p:spPr>
            <a:xfrm>
              <a:off x="2618270" y="3911649"/>
              <a:ext cx="548700" cy="54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2878302" y="3911663"/>
              <a:ext cx="5681400" cy="54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32"/>
          <p:cNvSpPr txBox="1"/>
          <p:nvPr>
            <p:ph idx="4294967295" type="body"/>
          </p:nvPr>
        </p:nvSpPr>
        <p:spPr>
          <a:xfrm>
            <a:off x="3127250" y="2552350"/>
            <a:ext cx="53226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Combine SQL tools to finalize our analysis.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32"/>
          <p:cNvSpPr txBox="1"/>
          <p:nvPr>
            <p:ph idx="4294967295" type="body"/>
          </p:nvPr>
        </p:nvSpPr>
        <p:spPr>
          <a:xfrm>
            <a:off x="3102350" y="3997800"/>
            <a:ext cx="53226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Look to the future as we derive actionable goals and shape the data to achieve them.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32"/>
          <p:cNvSpPr/>
          <p:nvPr/>
        </p:nvSpPr>
        <p:spPr>
          <a:xfrm rot="5400000">
            <a:off x="-51980" y="3544163"/>
            <a:ext cx="816425" cy="315850"/>
          </a:xfrm>
          <a:prstGeom prst="flowChartProcess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 rot="10800000">
            <a:off x="212115" y="1398834"/>
            <a:ext cx="297900" cy="22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 rot="-8107177">
            <a:off x="62897" y="1211847"/>
            <a:ext cx="406446" cy="2921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 rot="10800000">
            <a:off x="41890" y="1043373"/>
            <a:ext cx="479575" cy="592308"/>
            <a:chOff x="834700" y="2847550"/>
            <a:chExt cx="479575" cy="595225"/>
          </a:xfrm>
        </p:grpSpPr>
        <p:cxnSp>
          <p:nvCxnSpPr>
            <p:cNvPr id="556" name="Google Shape;556;p32"/>
            <p:cNvCxnSpPr/>
            <p:nvPr/>
          </p:nvCxnSpPr>
          <p:spPr>
            <a:xfrm rot="10800000">
              <a:off x="834700" y="3085475"/>
              <a:ext cx="357300" cy="35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32"/>
            <p:cNvCxnSpPr/>
            <p:nvPr/>
          </p:nvCxnSpPr>
          <p:spPr>
            <a:xfrm rot="-5400000">
              <a:off x="715538" y="2970850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32"/>
            <p:cNvCxnSpPr/>
            <p:nvPr/>
          </p:nvCxnSpPr>
          <p:spPr>
            <a:xfrm rot="10800000">
              <a:off x="1152884" y="2853958"/>
              <a:ext cx="0" cy="11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32"/>
            <p:cNvCxnSpPr/>
            <p:nvPr/>
          </p:nvCxnSpPr>
          <p:spPr>
            <a:xfrm rot="10800000">
              <a:off x="1150175" y="2966250"/>
              <a:ext cx="164100" cy="164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0" name="Google Shape;560;p32"/>
          <p:cNvGrpSpPr/>
          <p:nvPr/>
        </p:nvGrpSpPr>
        <p:grpSpPr>
          <a:xfrm>
            <a:off x="162605" y="3999280"/>
            <a:ext cx="741925" cy="737025"/>
            <a:chOff x="799813" y="2734775"/>
            <a:chExt cx="741925" cy="737025"/>
          </a:xfrm>
        </p:grpSpPr>
        <p:sp>
          <p:nvSpPr>
            <p:cNvPr id="561" name="Google Shape;561;p32"/>
            <p:cNvSpPr/>
            <p:nvPr/>
          </p:nvSpPr>
          <p:spPr>
            <a:xfrm>
              <a:off x="846150" y="2856139"/>
              <a:ext cx="297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 rot="2701484">
              <a:off x="873994" y="3010004"/>
              <a:ext cx="491510" cy="2927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Google Shape;563;p32"/>
            <p:cNvGrpSpPr/>
            <p:nvPr/>
          </p:nvGrpSpPr>
          <p:grpSpPr>
            <a:xfrm>
              <a:off x="799813" y="2734775"/>
              <a:ext cx="741925" cy="737025"/>
              <a:chOff x="799813" y="2734775"/>
              <a:chExt cx="741925" cy="737025"/>
            </a:xfrm>
          </p:grpSpPr>
          <p:sp>
            <p:nvSpPr>
              <p:cNvPr id="564" name="Google Shape;564;p32"/>
              <p:cNvSpPr/>
              <p:nvPr/>
            </p:nvSpPr>
            <p:spPr>
              <a:xfrm rot="5400000">
                <a:off x="936463" y="2598125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 rot="10800000">
                <a:off x="1428938" y="3085700"/>
                <a:ext cx="112800" cy="3861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6" name="Google Shape;566;p32"/>
              <p:cNvCxnSpPr/>
              <p:nvPr/>
            </p:nvCxnSpPr>
            <p:spPr>
              <a:xfrm rot="10800000">
                <a:off x="834700" y="3085475"/>
                <a:ext cx="357300" cy="35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32"/>
              <p:cNvCxnSpPr/>
              <p:nvPr/>
            </p:nvCxnSpPr>
            <p:spPr>
              <a:xfrm rot="10800000">
                <a:off x="1302784" y="3120169"/>
                <a:ext cx="1242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32"/>
              <p:cNvCxnSpPr/>
              <p:nvPr/>
            </p:nvCxnSpPr>
            <p:spPr>
              <a:xfrm rot="-5400000">
                <a:off x="715538" y="2970850"/>
                <a:ext cx="246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32"/>
              <p:cNvCxnSpPr/>
              <p:nvPr/>
            </p:nvCxnSpPr>
            <p:spPr>
              <a:xfrm rot="10800000">
                <a:off x="1186684" y="3440236"/>
                <a:ext cx="240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32"/>
              <p:cNvCxnSpPr/>
              <p:nvPr/>
            </p:nvCxnSpPr>
            <p:spPr>
              <a:xfrm rot="10800000">
                <a:off x="1152884" y="2853958"/>
                <a:ext cx="0" cy="117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32"/>
              <p:cNvCxnSpPr/>
              <p:nvPr/>
            </p:nvCxnSpPr>
            <p:spPr>
              <a:xfrm rot="10800000">
                <a:off x="1150175" y="2966250"/>
                <a:ext cx="164100" cy="16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72" name="Google Shape;572;p32"/>
            <p:cNvSpPr/>
            <p:nvPr/>
          </p:nvSpPr>
          <p:spPr>
            <a:xfrm rot="5400000">
              <a:off x="1154238" y="3165096"/>
              <a:ext cx="300900" cy="229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809150" y="2744250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 rot="5400000">
              <a:off x="1300643" y="3231362"/>
              <a:ext cx="368400" cy="94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2"/>
          <p:cNvSpPr/>
          <p:nvPr/>
        </p:nvSpPr>
        <p:spPr>
          <a:xfrm rot="-10797901">
            <a:off x="113892" y="1054906"/>
            <a:ext cx="491400" cy="2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51760" y="2484828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1750" y="3259174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754" y="4033633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2"/>
          <p:cNvSpPr txBox="1"/>
          <p:nvPr/>
        </p:nvSpPr>
        <p:spPr>
          <a:xfrm>
            <a:off x="1743628" y="1864655"/>
            <a:ext cx="65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4: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Charting the course for Maji Ndogo's water future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0" name="Google Shape;58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600" y="3842625"/>
            <a:ext cx="975775" cy="9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118986" y="2640864"/>
            <a:ext cx="948410" cy="4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2"/>
          <p:cNvSpPr/>
          <p:nvPr/>
        </p:nvSpPr>
        <p:spPr>
          <a:xfrm rot="-8107177">
            <a:off x="62897" y="1211847"/>
            <a:ext cx="406446" cy="2921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32"/>
          <p:cNvGrpSpPr/>
          <p:nvPr/>
        </p:nvGrpSpPr>
        <p:grpSpPr>
          <a:xfrm rot="10800000">
            <a:off x="-17750" y="1043373"/>
            <a:ext cx="539215" cy="592308"/>
            <a:chOff x="834700" y="2847550"/>
            <a:chExt cx="539215" cy="595225"/>
          </a:xfrm>
        </p:grpSpPr>
        <p:cxnSp>
          <p:nvCxnSpPr>
            <p:cNvPr id="584" name="Google Shape;584;p32"/>
            <p:cNvCxnSpPr/>
            <p:nvPr/>
          </p:nvCxnSpPr>
          <p:spPr>
            <a:xfrm rot="10800000">
              <a:off x="834700" y="3085475"/>
              <a:ext cx="357300" cy="357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32"/>
            <p:cNvCxnSpPr/>
            <p:nvPr/>
          </p:nvCxnSpPr>
          <p:spPr>
            <a:xfrm rot="-5400000">
              <a:off x="715538" y="2970850"/>
              <a:ext cx="246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32"/>
            <p:cNvCxnSpPr/>
            <p:nvPr/>
          </p:nvCxnSpPr>
          <p:spPr>
            <a:xfrm rot="10800000">
              <a:off x="1152884" y="2853958"/>
              <a:ext cx="0" cy="11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32"/>
            <p:cNvCxnSpPr/>
            <p:nvPr/>
          </p:nvCxnSpPr>
          <p:spPr>
            <a:xfrm rot="10800000">
              <a:off x="1150115" y="2966010"/>
              <a:ext cx="223800" cy="229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8" name="Google Shape;588;p32"/>
          <p:cNvSpPr/>
          <p:nvPr/>
        </p:nvSpPr>
        <p:spPr>
          <a:xfrm rot="-10797901">
            <a:off x="113892" y="1054906"/>
            <a:ext cx="491400" cy="2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981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3857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3472" y="987875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0031" y="100036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8907" y="100036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1578" y="994334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106252" y="1002779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918422" y="1001934"/>
            <a:ext cx="930050" cy="39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4656" y="1001907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3532" y="1001907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99491" y="1005832"/>
            <a:ext cx="93004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6203" y="995880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118986" y="1811988"/>
            <a:ext cx="948410" cy="4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525" y="2438475"/>
            <a:ext cx="606275" cy="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703" y="3466200"/>
            <a:ext cx="609400" cy="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0750" y="2884971"/>
            <a:ext cx="233300" cy="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136945" y="2745979"/>
            <a:ext cx="595567" cy="3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0750" y="4020936"/>
            <a:ext cx="233300" cy="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136945" y="3881944"/>
            <a:ext cx="595567" cy="3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77025" y="2501737"/>
            <a:ext cx="585975" cy="1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59925" y="3466200"/>
            <a:ext cx="609400" cy="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11972" y="2884971"/>
            <a:ext cx="233300" cy="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238163" y="2440285"/>
            <a:ext cx="329550" cy="4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4388167" y="2745979"/>
            <a:ext cx="595567" cy="3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22658" y="1587230"/>
            <a:ext cx="670708" cy="14193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3"/>
          <p:cNvSpPr/>
          <p:nvPr/>
        </p:nvSpPr>
        <p:spPr>
          <a:xfrm>
            <a:off x="5388850" y="3869250"/>
            <a:ext cx="3233700" cy="89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3"/>
          <p:cNvSpPr/>
          <p:nvPr/>
        </p:nvSpPr>
        <p:spPr>
          <a:xfrm>
            <a:off x="5388850" y="2726250"/>
            <a:ext cx="3233700" cy="89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3"/>
          <p:cNvSpPr/>
          <p:nvPr/>
        </p:nvSpPr>
        <p:spPr>
          <a:xfrm>
            <a:off x="1167000" y="3883300"/>
            <a:ext cx="3233700" cy="89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3"/>
          <p:cNvSpPr/>
          <p:nvPr/>
        </p:nvSpPr>
        <p:spPr>
          <a:xfrm>
            <a:off x="1179150" y="2726238"/>
            <a:ext cx="3233700" cy="89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Ndogo: From analysis to action</a:t>
            </a:r>
            <a:endParaRPr/>
          </a:p>
        </p:txBody>
      </p:sp>
      <p:sp>
        <p:nvSpPr>
          <p:cNvPr id="623" name="Google Shape;623;p3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33"/>
          <p:cNvSpPr txBox="1"/>
          <p:nvPr>
            <p:ph idx="4294967295"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Assessments</a:t>
            </a:r>
            <a:endParaRPr/>
          </a:p>
        </p:txBody>
      </p:sp>
      <p:sp>
        <p:nvSpPr>
          <p:cNvPr id="625" name="Google Shape;625;p33"/>
          <p:cNvSpPr txBox="1"/>
          <p:nvPr/>
        </p:nvSpPr>
        <p:spPr>
          <a:xfrm>
            <a:off x="1167000" y="1569300"/>
            <a:ext cx="74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integrated project has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four assessment opportunities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These will be in the format of MCQs and are based on the activities done in that week’s part.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1432400" y="27611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1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10 questions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1432400" y="310488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Create, modify, and explain basic queries related to the water survey database.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33"/>
          <p:cNvSpPr txBox="1"/>
          <p:nvPr/>
        </p:nvSpPr>
        <p:spPr>
          <a:xfrm>
            <a:off x="1420250" y="3893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2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10 questions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33"/>
          <p:cNvSpPr txBox="1"/>
          <p:nvPr/>
        </p:nvSpPr>
        <p:spPr>
          <a:xfrm>
            <a:off x="1420250" y="419948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functions to clean, aggregate, and analyze data from the water survey database.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5654400" y="27519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3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10 questions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1" name="Google Shape;631;p33"/>
          <p:cNvSpPr txBox="1"/>
          <p:nvPr/>
        </p:nvSpPr>
        <p:spPr>
          <a:xfrm>
            <a:off x="5654400" y="3085650"/>
            <a:ext cx="3000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Retrieve data from multiple tables in the water survey database.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2" name="Google Shape;632;p33"/>
          <p:cNvSpPr txBox="1"/>
          <p:nvPr/>
        </p:nvSpPr>
        <p:spPr>
          <a:xfrm>
            <a:off x="5654400" y="3904982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 4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10 questions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33"/>
          <p:cNvSpPr txBox="1"/>
          <p:nvPr/>
        </p:nvSpPr>
        <p:spPr>
          <a:xfrm>
            <a:off x="5654400" y="420745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functions, filters, and advanced SQL tools to analyze real datasets.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4" name="Google Shape;63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981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3857" y="99390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53472" y="987875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0031" y="100036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8907" y="1000362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1578" y="994334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6" y="1001907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3532" y="1001907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6203" y="995880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8856" y="1010421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57732" y="1010421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0403" y="1004394"/>
            <a:ext cx="948410" cy="4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136947" y="2013577"/>
            <a:ext cx="595567" cy="3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603732" y="2173584"/>
            <a:ext cx="309137" cy="58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12" y="2476742"/>
            <a:ext cx="670708" cy="14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7030" y="2476742"/>
            <a:ext cx="670708" cy="14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1091" y="2476742"/>
            <a:ext cx="670708" cy="14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3509" y="2476742"/>
            <a:ext cx="670708" cy="14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3733" y="2476742"/>
            <a:ext cx="670708" cy="14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131317" y="2875851"/>
            <a:ext cx="491750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11972" y="4020936"/>
            <a:ext cx="233300" cy="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4388167" y="3881944"/>
            <a:ext cx="595567" cy="3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131317" y="4011817"/>
            <a:ext cx="491750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880095" y="2875851"/>
            <a:ext cx="491750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880095" y="4011817"/>
            <a:ext cx="491750" cy="5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>
            <a:off x="3324150" y="1323675"/>
            <a:ext cx="5388900" cy="306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00" y="1280702"/>
            <a:ext cx="5388902" cy="303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5" name="Google Shape;665;p34"/>
          <p:cNvSpPr txBox="1"/>
          <p:nvPr>
            <p:ph idx="1" type="body"/>
          </p:nvPr>
        </p:nvSpPr>
        <p:spPr>
          <a:xfrm>
            <a:off x="361750" y="1044800"/>
            <a:ext cx="2687400" cy="1045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The format of the slides that </a:t>
            </a:r>
            <a:r>
              <a:rPr b="1" lang="en">
                <a:solidFill>
                  <a:schemeClr val="lt1"/>
                </a:solidFill>
              </a:rPr>
              <a:t>guide us through the project each week</a:t>
            </a:r>
            <a:r>
              <a:rPr lang="en">
                <a:solidFill>
                  <a:schemeClr val="lt1"/>
                </a:solidFill>
              </a:rPr>
              <a:t> mimics a chat-like interface, similar to Google Chat.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" name="Google Shape;666;p3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Project instructions f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ormat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3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3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34"/>
          <p:cNvSpPr/>
          <p:nvPr/>
        </p:nvSpPr>
        <p:spPr>
          <a:xfrm>
            <a:off x="3674950" y="4097600"/>
            <a:ext cx="404100" cy="181500"/>
          </a:xfrm>
          <a:prstGeom prst="rect">
            <a:avLst/>
          </a:prstGeom>
          <a:solidFill>
            <a:srgbClr val="F1F2F4"/>
          </a:solidFill>
          <a:ln cap="flat" cmpd="sng" w="9525">
            <a:solidFill>
              <a:srgbClr val="F1F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0" name="Google Shape;6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65" y="411725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5"/>
          <p:cNvSpPr/>
          <p:nvPr/>
        </p:nvSpPr>
        <p:spPr>
          <a:xfrm>
            <a:off x="3320700" y="1356525"/>
            <a:ext cx="5388900" cy="303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00" y="1280702"/>
            <a:ext cx="5388902" cy="3031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7" name="Google Shape;677;p3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Project instructions format</a:t>
            </a:r>
            <a:endParaRPr b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8" name="Google Shape;678;p3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Maji Ndogo: From analysis to action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3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4439175" y="1280700"/>
            <a:ext cx="987600" cy="2934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360725" y="2273750"/>
            <a:ext cx="2688600" cy="25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Chidi Kunto is our best virtual data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analyst,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who will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help to break down tasks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from President Naledi into more technical data questions.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Chidi represents a role model for an analyst. He is a good leader, passionate about the work he does, and critically thinks about everything.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2" name="Google Shape;682;p35"/>
          <p:cNvCxnSpPr>
            <a:stCxn id="680" idx="0"/>
            <a:endCxn id="681" idx="3"/>
          </p:cNvCxnSpPr>
          <p:nvPr/>
        </p:nvCxnSpPr>
        <p:spPr>
          <a:xfrm rot="5400000">
            <a:off x="2869575" y="1460400"/>
            <a:ext cx="2243100" cy="1883700"/>
          </a:xfrm>
          <a:prstGeom prst="bentConnector4">
            <a:avLst>
              <a:gd fmla="val -10616" name="adj1"/>
              <a:gd fmla="val 63106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5"/>
          <p:cNvSpPr txBox="1"/>
          <p:nvPr>
            <p:ph idx="1" type="body"/>
          </p:nvPr>
        </p:nvSpPr>
        <p:spPr>
          <a:xfrm>
            <a:off x="361750" y="1044800"/>
            <a:ext cx="2687400" cy="1045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The format of the slides that </a:t>
            </a:r>
            <a:r>
              <a:rPr b="1" lang="en">
                <a:solidFill>
                  <a:schemeClr val="lt1"/>
                </a:solidFill>
              </a:rPr>
              <a:t>guide us through the project each week</a:t>
            </a:r>
            <a:r>
              <a:rPr lang="en">
                <a:solidFill>
                  <a:schemeClr val="lt1"/>
                </a:solidFill>
              </a:rPr>
              <a:t> mimics a chat-like interface, similar to Google Chat.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4" name="Google Shape;684;p35"/>
          <p:cNvSpPr/>
          <p:nvPr/>
        </p:nvSpPr>
        <p:spPr>
          <a:xfrm>
            <a:off x="3674950" y="4097600"/>
            <a:ext cx="404100" cy="181500"/>
          </a:xfrm>
          <a:prstGeom prst="rect">
            <a:avLst/>
          </a:prstGeom>
          <a:solidFill>
            <a:srgbClr val="F1F2F4"/>
          </a:solidFill>
          <a:ln cap="flat" cmpd="sng" w="9525">
            <a:solidFill>
              <a:srgbClr val="F1F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5" name="Google Shape;6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65" y="4117252"/>
            <a:ext cx="278434" cy="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X Content">
  <a:themeElements>
    <a:clrScheme name="Simple Light">
      <a:dk1>
        <a:srgbClr val="002B56"/>
      </a:dk1>
      <a:lt1>
        <a:srgbClr val="FFFFFF"/>
      </a:lt1>
      <a:dk2>
        <a:srgbClr val="F3F4F6"/>
      </a:dk2>
      <a:lt2>
        <a:srgbClr val="BABEC7"/>
      </a:lt2>
      <a:accent1>
        <a:srgbClr val="05F283"/>
      </a:accent1>
      <a:accent2>
        <a:srgbClr val="5648B7"/>
      </a:accent2>
      <a:accent3>
        <a:srgbClr val="FBD437"/>
      </a:accent3>
      <a:accent4>
        <a:srgbClr val="FF5347"/>
      </a:accent4>
      <a:accent5>
        <a:srgbClr val="27DEF2"/>
      </a:accent5>
      <a:accent6>
        <a:srgbClr val="028ECA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